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302" r:id="rId6"/>
    <p:sldId id="331" r:id="rId7"/>
    <p:sldId id="332" r:id="rId8"/>
    <p:sldId id="333" r:id="rId9"/>
    <p:sldId id="303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34" r:id="rId20"/>
    <p:sldId id="335" r:id="rId21"/>
    <p:sldId id="314" r:id="rId22"/>
    <p:sldId id="326" r:id="rId23"/>
    <p:sldId id="315" r:id="rId24"/>
    <p:sldId id="329" r:id="rId25"/>
    <p:sldId id="327" r:id="rId26"/>
    <p:sldId id="278" r:id="rId27"/>
    <p:sldId id="279" r:id="rId28"/>
    <p:sldId id="317" r:id="rId29"/>
    <p:sldId id="316" r:id="rId30"/>
    <p:sldId id="330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8" r:id="rId40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199" autoAdjust="0"/>
  </p:normalViewPr>
  <p:slideViewPr>
    <p:cSldViewPr snapToGrid="0">
      <p:cViewPr varScale="1">
        <p:scale>
          <a:sx n="71" d="100"/>
          <a:sy n="71" d="100"/>
        </p:scale>
        <p:origin x="106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67209-6B56-4D57-852E-13A911A9989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C31B0E5-14CA-449C-A3B5-C97DD911DEA0}">
      <dgm:prSet phldrT="[文字]" custT="1"/>
      <dgm:spPr/>
      <dgm:t>
        <a:bodyPr/>
        <a:lstStyle/>
        <a:p>
          <a:r>
            <a: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rPr>
            <a:t>產品選擇</a:t>
          </a:r>
        </a:p>
      </dgm:t>
    </dgm:pt>
    <dgm:pt modelId="{DC0BF980-8109-478C-B342-BAECB641EA87}" type="parTrans" cxnId="{D307E56B-0B9A-4D81-A5AD-C195AEDC5100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6D23B1-8103-4180-B11E-3DBDFAD55321}" type="sibTrans" cxnId="{D307E56B-0B9A-4D81-A5AD-C195AEDC5100}">
      <dgm:prSet custT="1"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0B6AD5-8948-4989-8EE2-589D489A43D2}">
      <dgm:prSet phldrT="[文字]" custT="1"/>
      <dgm:spPr/>
      <dgm:t>
        <a:bodyPr/>
        <a:lstStyle/>
        <a:p>
          <a:r>
            <a: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rPr>
            <a:t>選出促銷產品</a:t>
          </a:r>
        </a:p>
      </dgm:t>
    </dgm:pt>
    <dgm:pt modelId="{65E3E36C-0074-4EE2-BC83-F30F3E3310BC}" type="parTrans" cxnId="{D46E5984-BE8A-4938-8A8F-D0C047F6F261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22189E-9FC1-4DE5-8D54-531E87CF3427}" type="sibTrans" cxnId="{D46E5984-BE8A-4938-8A8F-D0C047F6F261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1E96FBA-3246-4D0C-9430-B56876EC9CD6}">
      <dgm:prSet phldrT="[文字]" custT="1"/>
      <dgm:spPr/>
      <dgm:t>
        <a:bodyPr/>
        <a:lstStyle/>
        <a:p>
          <a:r>
            <a: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rPr>
            <a:t>廣告撰寫</a:t>
          </a:r>
        </a:p>
      </dgm:t>
    </dgm:pt>
    <dgm:pt modelId="{F2A38193-49B4-4444-AE25-3B2A9DB021C4}" type="parTrans" cxnId="{BF97083A-0C54-492A-92EE-DB46EB8BE3F4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889B172-4D31-4D6C-8774-4CB993F92656}" type="sibTrans" cxnId="{BF97083A-0C54-492A-92EE-DB46EB8BE3F4}">
      <dgm:prSet custT="1"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AA42D9-DA2C-4500-A4DD-1E4168AF2C00}">
      <dgm:prSet phldrT="[文字]" custT="1"/>
      <dgm:spPr/>
      <dgm:t>
        <a:bodyPr/>
        <a:lstStyle/>
        <a:p>
          <a:r>
            <a: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rPr>
            <a:t>公司思考推播廣告</a:t>
          </a:r>
        </a:p>
      </dgm:t>
    </dgm:pt>
    <dgm:pt modelId="{AD8FB3F7-276B-46C6-9D8A-B01D89603EFC}" type="parTrans" cxnId="{A4E55B17-9CCA-435A-AD25-762AB75A19DB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081A905-6E1C-4DE6-8901-35B8BD072D63}" type="sibTrans" cxnId="{A4E55B17-9CCA-435A-AD25-762AB75A19DB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CC9476-FB53-491F-B9E8-706150AA3846}">
      <dgm:prSet phldrT="[文字]" custT="1"/>
      <dgm:spPr/>
      <dgm:t>
        <a:bodyPr/>
        <a:lstStyle/>
        <a:p>
          <a:r>
            <a: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rPr>
            <a:t>推播</a:t>
          </a:r>
        </a:p>
      </dgm:t>
    </dgm:pt>
    <dgm:pt modelId="{7CB786F4-87A3-4F24-A208-0F3B3AE60BD6}" type="parTrans" cxnId="{9A3C9170-9D11-4D9D-819E-70DA0C97388B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989536C-2A69-4F6F-88DD-1D2A14118753}" type="sibTrans" cxnId="{9A3C9170-9D11-4D9D-819E-70DA0C97388B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6635FD0-A090-4A27-831C-015C5A236E13}">
      <dgm:prSet phldrT="[文字]" custT="1"/>
      <dgm:spPr/>
      <dgm:t>
        <a:bodyPr/>
        <a:lstStyle/>
        <a:p>
          <a:r>
            <a: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rPr>
            <a:t>簡訊</a:t>
          </a:r>
        </a:p>
      </dgm:t>
    </dgm:pt>
    <dgm:pt modelId="{7BFBCAD8-44AD-461E-83B6-135163FB3477}" type="parTrans" cxnId="{4234D8A1-533D-49F9-B504-9E849F5212B2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AD98651-9B2E-4FF0-9D4D-3182B79619EC}" type="sibTrans" cxnId="{4234D8A1-533D-49F9-B504-9E849F5212B2}">
      <dgm:prSet/>
      <dgm:spPr/>
      <dgm:t>
        <a:bodyPr/>
        <a:lstStyle/>
        <a:p>
          <a:endParaRPr lang="zh-TW" altLang="en-US" sz="28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48989B9-805C-4CE8-B617-432803DA59E7}" type="pres">
      <dgm:prSet presAssocID="{9CE67209-6B56-4D57-852E-13A911A99896}" presName="linearFlow" presStyleCnt="0">
        <dgm:presLayoutVars>
          <dgm:dir/>
          <dgm:animLvl val="lvl"/>
          <dgm:resizeHandles val="exact"/>
        </dgm:presLayoutVars>
      </dgm:prSet>
      <dgm:spPr/>
    </dgm:pt>
    <dgm:pt modelId="{07AA90D5-1483-4427-B9A7-18C9E6E8F51E}" type="pres">
      <dgm:prSet presAssocID="{8C31B0E5-14CA-449C-A3B5-C97DD911DEA0}" presName="composite" presStyleCnt="0"/>
      <dgm:spPr/>
    </dgm:pt>
    <dgm:pt modelId="{077D77EA-4471-4FBC-9062-81FFABB3A9F7}" type="pres">
      <dgm:prSet presAssocID="{8C31B0E5-14CA-449C-A3B5-C97DD911DEA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AA9C627-9295-460F-B658-4A694C17083E}" type="pres">
      <dgm:prSet presAssocID="{8C31B0E5-14CA-449C-A3B5-C97DD911DEA0}" presName="parSh" presStyleLbl="node1" presStyleIdx="0" presStyleCnt="3"/>
      <dgm:spPr/>
    </dgm:pt>
    <dgm:pt modelId="{7899E6D0-AB42-48CA-BB00-1127E96793D5}" type="pres">
      <dgm:prSet presAssocID="{8C31B0E5-14CA-449C-A3B5-C97DD911DEA0}" presName="desTx" presStyleLbl="fgAcc1" presStyleIdx="0" presStyleCnt="3">
        <dgm:presLayoutVars>
          <dgm:bulletEnabled val="1"/>
        </dgm:presLayoutVars>
      </dgm:prSet>
      <dgm:spPr/>
    </dgm:pt>
    <dgm:pt modelId="{E4AF6192-27BA-4FF2-9736-F8C89BF641F5}" type="pres">
      <dgm:prSet presAssocID="{B96D23B1-8103-4180-B11E-3DBDFAD55321}" presName="sibTrans" presStyleLbl="sibTrans2D1" presStyleIdx="0" presStyleCnt="2"/>
      <dgm:spPr/>
    </dgm:pt>
    <dgm:pt modelId="{11A098B6-E63E-4414-AFDB-4EE53448F611}" type="pres">
      <dgm:prSet presAssocID="{B96D23B1-8103-4180-B11E-3DBDFAD55321}" presName="connTx" presStyleLbl="sibTrans2D1" presStyleIdx="0" presStyleCnt="2"/>
      <dgm:spPr/>
    </dgm:pt>
    <dgm:pt modelId="{9FB40D79-EA8B-4154-94BB-C0E0BF418714}" type="pres">
      <dgm:prSet presAssocID="{D1E96FBA-3246-4D0C-9430-B56876EC9CD6}" presName="composite" presStyleCnt="0"/>
      <dgm:spPr/>
    </dgm:pt>
    <dgm:pt modelId="{2B8E836C-C801-4BBB-B5BC-E1E0DA7058AE}" type="pres">
      <dgm:prSet presAssocID="{D1E96FBA-3246-4D0C-9430-B56876EC9CD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F45A761-74B9-4890-A553-AF074292D0A2}" type="pres">
      <dgm:prSet presAssocID="{D1E96FBA-3246-4D0C-9430-B56876EC9CD6}" presName="parSh" presStyleLbl="node1" presStyleIdx="1" presStyleCnt="3"/>
      <dgm:spPr/>
    </dgm:pt>
    <dgm:pt modelId="{06B06547-F770-492A-B206-9F6598857F1C}" type="pres">
      <dgm:prSet presAssocID="{D1E96FBA-3246-4D0C-9430-B56876EC9CD6}" presName="desTx" presStyleLbl="fgAcc1" presStyleIdx="1" presStyleCnt="3">
        <dgm:presLayoutVars>
          <dgm:bulletEnabled val="1"/>
        </dgm:presLayoutVars>
      </dgm:prSet>
      <dgm:spPr/>
    </dgm:pt>
    <dgm:pt modelId="{31F617FE-5680-4468-B0F9-015180FF1C68}" type="pres">
      <dgm:prSet presAssocID="{C889B172-4D31-4D6C-8774-4CB993F92656}" presName="sibTrans" presStyleLbl="sibTrans2D1" presStyleIdx="1" presStyleCnt="2"/>
      <dgm:spPr/>
    </dgm:pt>
    <dgm:pt modelId="{5CC1D0FF-E6A9-4014-9705-4746CAECAF55}" type="pres">
      <dgm:prSet presAssocID="{C889B172-4D31-4D6C-8774-4CB993F92656}" presName="connTx" presStyleLbl="sibTrans2D1" presStyleIdx="1" presStyleCnt="2"/>
      <dgm:spPr/>
    </dgm:pt>
    <dgm:pt modelId="{A5D9428B-251F-47D0-BBFA-DD2202948618}" type="pres">
      <dgm:prSet presAssocID="{C3CC9476-FB53-491F-B9E8-706150AA3846}" presName="composite" presStyleCnt="0"/>
      <dgm:spPr/>
    </dgm:pt>
    <dgm:pt modelId="{F5E10F67-1917-4B5B-BCDA-35517E467C44}" type="pres">
      <dgm:prSet presAssocID="{C3CC9476-FB53-491F-B9E8-706150AA3846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02C1AE3-0952-46F4-8537-1E1604E570D8}" type="pres">
      <dgm:prSet presAssocID="{C3CC9476-FB53-491F-B9E8-706150AA3846}" presName="parSh" presStyleLbl="node1" presStyleIdx="2" presStyleCnt="3"/>
      <dgm:spPr/>
    </dgm:pt>
    <dgm:pt modelId="{97F66D9E-3333-4C92-B725-3ADBB4A5C7D0}" type="pres">
      <dgm:prSet presAssocID="{C3CC9476-FB53-491F-B9E8-706150AA3846}" presName="desTx" presStyleLbl="fgAcc1" presStyleIdx="2" presStyleCnt="3">
        <dgm:presLayoutVars>
          <dgm:bulletEnabled val="1"/>
        </dgm:presLayoutVars>
      </dgm:prSet>
      <dgm:spPr/>
    </dgm:pt>
  </dgm:ptLst>
  <dgm:cxnLst>
    <dgm:cxn modelId="{D65CCF05-D976-4FE8-9BEB-CAB6F665320A}" type="presOf" srcId="{B96D23B1-8103-4180-B11E-3DBDFAD55321}" destId="{E4AF6192-27BA-4FF2-9736-F8C89BF641F5}" srcOrd="0" destOrd="0" presId="urn:microsoft.com/office/officeart/2005/8/layout/process3"/>
    <dgm:cxn modelId="{FE792311-94D3-4E85-BE17-3180BCBAB7D3}" type="presOf" srcId="{F00B6AD5-8948-4989-8EE2-589D489A43D2}" destId="{7899E6D0-AB42-48CA-BB00-1127E96793D5}" srcOrd="0" destOrd="0" presId="urn:microsoft.com/office/officeart/2005/8/layout/process3"/>
    <dgm:cxn modelId="{A4E55B17-9CCA-435A-AD25-762AB75A19DB}" srcId="{D1E96FBA-3246-4D0C-9430-B56876EC9CD6}" destId="{2AAA42D9-DA2C-4500-A4DD-1E4168AF2C00}" srcOrd="0" destOrd="0" parTransId="{AD8FB3F7-276B-46C6-9D8A-B01D89603EFC}" sibTransId="{C081A905-6E1C-4DE6-8901-35B8BD072D63}"/>
    <dgm:cxn modelId="{C87D3326-9689-45A5-9366-0DCB07EC2464}" type="presOf" srcId="{C889B172-4D31-4D6C-8774-4CB993F92656}" destId="{31F617FE-5680-4468-B0F9-015180FF1C68}" srcOrd="0" destOrd="0" presId="urn:microsoft.com/office/officeart/2005/8/layout/process3"/>
    <dgm:cxn modelId="{B77AF32E-349C-4836-B69F-F6A528A59F01}" type="presOf" srcId="{2AAA42D9-DA2C-4500-A4DD-1E4168AF2C00}" destId="{06B06547-F770-492A-B206-9F6598857F1C}" srcOrd="0" destOrd="0" presId="urn:microsoft.com/office/officeart/2005/8/layout/process3"/>
    <dgm:cxn modelId="{7A338F34-9648-476E-AB56-CFA999687845}" type="presOf" srcId="{16635FD0-A090-4A27-831C-015C5A236E13}" destId="{97F66D9E-3333-4C92-B725-3ADBB4A5C7D0}" srcOrd="0" destOrd="0" presId="urn:microsoft.com/office/officeart/2005/8/layout/process3"/>
    <dgm:cxn modelId="{BF97083A-0C54-492A-92EE-DB46EB8BE3F4}" srcId="{9CE67209-6B56-4D57-852E-13A911A99896}" destId="{D1E96FBA-3246-4D0C-9430-B56876EC9CD6}" srcOrd="1" destOrd="0" parTransId="{F2A38193-49B4-4444-AE25-3B2A9DB021C4}" sibTransId="{C889B172-4D31-4D6C-8774-4CB993F92656}"/>
    <dgm:cxn modelId="{D548F541-6A44-4636-9526-348DA6BB1377}" type="presOf" srcId="{8C31B0E5-14CA-449C-A3B5-C97DD911DEA0}" destId="{CAA9C627-9295-460F-B658-4A694C17083E}" srcOrd="1" destOrd="0" presId="urn:microsoft.com/office/officeart/2005/8/layout/process3"/>
    <dgm:cxn modelId="{2CC45F43-A2A5-4EFC-8EA0-806657D7BABD}" type="presOf" srcId="{9CE67209-6B56-4D57-852E-13A911A99896}" destId="{248989B9-805C-4CE8-B617-432803DA59E7}" srcOrd="0" destOrd="0" presId="urn:microsoft.com/office/officeart/2005/8/layout/process3"/>
    <dgm:cxn modelId="{D307E56B-0B9A-4D81-A5AD-C195AEDC5100}" srcId="{9CE67209-6B56-4D57-852E-13A911A99896}" destId="{8C31B0E5-14CA-449C-A3B5-C97DD911DEA0}" srcOrd="0" destOrd="0" parTransId="{DC0BF980-8109-478C-B342-BAECB641EA87}" sibTransId="{B96D23B1-8103-4180-B11E-3DBDFAD55321}"/>
    <dgm:cxn modelId="{AD00B26F-7DE1-4123-89AD-7FB0812A0145}" type="presOf" srcId="{8C31B0E5-14CA-449C-A3B5-C97DD911DEA0}" destId="{077D77EA-4471-4FBC-9062-81FFABB3A9F7}" srcOrd="0" destOrd="0" presId="urn:microsoft.com/office/officeart/2005/8/layout/process3"/>
    <dgm:cxn modelId="{9A3C9170-9D11-4D9D-819E-70DA0C97388B}" srcId="{9CE67209-6B56-4D57-852E-13A911A99896}" destId="{C3CC9476-FB53-491F-B9E8-706150AA3846}" srcOrd="2" destOrd="0" parTransId="{7CB786F4-87A3-4F24-A208-0F3B3AE60BD6}" sibTransId="{5989536C-2A69-4F6F-88DD-1D2A14118753}"/>
    <dgm:cxn modelId="{D46E5984-BE8A-4938-8A8F-D0C047F6F261}" srcId="{8C31B0E5-14CA-449C-A3B5-C97DD911DEA0}" destId="{F00B6AD5-8948-4989-8EE2-589D489A43D2}" srcOrd="0" destOrd="0" parTransId="{65E3E36C-0074-4EE2-BC83-F30F3E3310BC}" sibTransId="{CC22189E-9FC1-4DE5-8D54-531E87CF3427}"/>
    <dgm:cxn modelId="{9AFB1493-D34E-4589-80FE-56FC92F74DE7}" type="presOf" srcId="{C889B172-4D31-4D6C-8774-4CB993F92656}" destId="{5CC1D0FF-E6A9-4014-9705-4746CAECAF55}" srcOrd="1" destOrd="0" presId="urn:microsoft.com/office/officeart/2005/8/layout/process3"/>
    <dgm:cxn modelId="{4234D8A1-533D-49F9-B504-9E849F5212B2}" srcId="{C3CC9476-FB53-491F-B9E8-706150AA3846}" destId="{16635FD0-A090-4A27-831C-015C5A236E13}" srcOrd="0" destOrd="0" parTransId="{7BFBCAD8-44AD-461E-83B6-135163FB3477}" sibTransId="{7AD98651-9B2E-4FF0-9D4D-3182B79619EC}"/>
    <dgm:cxn modelId="{5A5A0AA8-8CA6-4D10-B71B-F786C7AB78CF}" type="presOf" srcId="{D1E96FBA-3246-4D0C-9430-B56876EC9CD6}" destId="{8F45A761-74B9-4890-A553-AF074292D0A2}" srcOrd="1" destOrd="0" presId="urn:microsoft.com/office/officeart/2005/8/layout/process3"/>
    <dgm:cxn modelId="{B494CEA9-F3AA-4AFE-AB1C-3B2DD135551C}" type="presOf" srcId="{D1E96FBA-3246-4D0C-9430-B56876EC9CD6}" destId="{2B8E836C-C801-4BBB-B5BC-E1E0DA7058AE}" srcOrd="0" destOrd="0" presId="urn:microsoft.com/office/officeart/2005/8/layout/process3"/>
    <dgm:cxn modelId="{7FBE81E4-6E29-4D7C-80B6-0D66DA6DD2B1}" type="presOf" srcId="{B96D23B1-8103-4180-B11E-3DBDFAD55321}" destId="{11A098B6-E63E-4414-AFDB-4EE53448F611}" srcOrd="1" destOrd="0" presId="urn:microsoft.com/office/officeart/2005/8/layout/process3"/>
    <dgm:cxn modelId="{1DEAE2E8-9822-47F5-8500-C33787BE4751}" type="presOf" srcId="{C3CC9476-FB53-491F-B9E8-706150AA3846}" destId="{002C1AE3-0952-46F4-8537-1E1604E570D8}" srcOrd="1" destOrd="0" presId="urn:microsoft.com/office/officeart/2005/8/layout/process3"/>
    <dgm:cxn modelId="{ACD04CEB-B972-4163-8C20-5CC340F8A87B}" type="presOf" srcId="{C3CC9476-FB53-491F-B9E8-706150AA3846}" destId="{F5E10F67-1917-4B5B-BCDA-35517E467C44}" srcOrd="0" destOrd="0" presId="urn:microsoft.com/office/officeart/2005/8/layout/process3"/>
    <dgm:cxn modelId="{8BDF4F10-6EC0-4B0C-9285-745578E22FC8}" type="presParOf" srcId="{248989B9-805C-4CE8-B617-432803DA59E7}" destId="{07AA90D5-1483-4427-B9A7-18C9E6E8F51E}" srcOrd="0" destOrd="0" presId="urn:microsoft.com/office/officeart/2005/8/layout/process3"/>
    <dgm:cxn modelId="{414484DF-ABD6-4A79-8178-88E6AA77B3B2}" type="presParOf" srcId="{07AA90D5-1483-4427-B9A7-18C9E6E8F51E}" destId="{077D77EA-4471-4FBC-9062-81FFABB3A9F7}" srcOrd="0" destOrd="0" presId="urn:microsoft.com/office/officeart/2005/8/layout/process3"/>
    <dgm:cxn modelId="{7447DB74-FF18-44F4-A5B1-21397A98D0A3}" type="presParOf" srcId="{07AA90D5-1483-4427-B9A7-18C9E6E8F51E}" destId="{CAA9C627-9295-460F-B658-4A694C17083E}" srcOrd="1" destOrd="0" presId="urn:microsoft.com/office/officeart/2005/8/layout/process3"/>
    <dgm:cxn modelId="{BE92C4AF-B696-40C0-99A6-C588962B0D05}" type="presParOf" srcId="{07AA90D5-1483-4427-B9A7-18C9E6E8F51E}" destId="{7899E6D0-AB42-48CA-BB00-1127E96793D5}" srcOrd="2" destOrd="0" presId="urn:microsoft.com/office/officeart/2005/8/layout/process3"/>
    <dgm:cxn modelId="{7051EE04-D57B-4719-A8AB-9D14781A0CA2}" type="presParOf" srcId="{248989B9-805C-4CE8-B617-432803DA59E7}" destId="{E4AF6192-27BA-4FF2-9736-F8C89BF641F5}" srcOrd="1" destOrd="0" presId="urn:microsoft.com/office/officeart/2005/8/layout/process3"/>
    <dgm:cxn modelId="{55C0BF44-FDDB-46CD-A12B-F62F4DA0C935}" type="presParOf" srcId="{E4AF6192-27BA-4FF2-9736-F8C89BF641F5}" destId="{11A098B6-E63E-4414-AFDB-4EE53448F611}" srcOrd="0" destOrd="0" presId="urn:microsoft.com/office/officeart/2005/8/layout/process3"/>
    <dgm:cxn modelId="{7185FC5F-163E-49C6-928D-2AD6E4022BD8}" type="presParOf" srcId="{248989B9-805C-4CE8-B617-432803DA59E7}" destId="{9FB40D79-EA8B-4154-94BB-C0E0BF418714}" srcOrd="2" destOrd="0" presId="urn:microsoft.com/office/officeart/2005/8/layout/process3"/>
    <dgm:cxn modelId="{8683DB6B-AD2E-422B-B26A-B0F1F58CC054}" type="presParOf" srcId="{9FB40D79-EA8B-4154-94BB-C0E0BF418714}" destId="{2B8E836C-C801-4BBB-B5BC-E1E0DA7058AE}" srcOrd="0" destOrd="0" presId="urn:microsoft.com/office/officeart/2005/8/layout/process3"/>
    <dgm:cxn modelId="{9D176362-B41E-472B-8468-A3F0797F08A2}" type="presParOf" srcId="{9FB40D79-EA8B-4154-94BB-C0E0BF418714}" destId="{8F45A761-74B9-4890-A553-AF074292D0A2}" srcOrd="1" destOrd="0" presId="urn:microsoft.com/office/officeart/2005/8/layout/process3"/>
    <dgm:cxn modelId="{9DB7273F-36A6-450F-BFDC-EF9A46C892E9}" type="presParOf" srcId="{9FB40D79-EA8B-4154-94BB-C0E0BF418714}" destId="{06B06547-F770-492A-B206-9F6598857F1C}" srcOrd="2" destOrd="0" presId="urn:microsoft.com/office/officeart/2005/8/layout/process3"/>
    <dgm:cxn modelId="{6A651BAE-B709-43F5-97C7-B2CA6D583AC4}" type="presParOf" srcId="{248989B9-805C-4CE8-B617-432803DA59E7}" destId="{31F617FE-5680-4468-B0F9-015180FF1C68}" srcOrd="3" destOrd="0" presId="urn:microsoft.com/office/officeart/2005/8/layout/process3"/>
    <dgm:cxn modelId="{CC779E4C-652C-488B-915D-E4F0E17DCF2A}" type="presParOf" srcId="{31F617FE-5680-4468-B0F9-015180FF1C68}" destId="{5CC1D0FF-E6A9-4014-9705-4746CAECAF55}" srcOrd="0" destOrd="0" presId="urn:microsoft.com/office/officeart/2005/8/layout/process3"/>
    <dgm:cxn modelId="{749182B1-4C57-4AC8-BD8F-35A6ADF4EBE3}" type="presParOf" srcId="{248989B9-805C-4CE8-B617-432803DA59E7}" destId="{A5D9428B-251F-47D0-BBFA-DD2202948618}" srcOrd="4" destOrd="0" presId="urn:microsoft.com/office/officeart/2005/8/layout/process3"/>
    <dgm:cxn modelId="{9A02105C-CB73-454E-A688-197A9C39B492}" type="presParOf" srcId="{A5D9428B-251F-47D0-BBFA-DD2202948618}" destId="{F5E10F67-1917-4B5B-BCDA-35517E467C44}" srcOrd="0" destOrd="0" presId="urn:microsoft.com/office/officeart/2005/8/layout/process3"/>
    <dgm:cxn modelId="{D7C88645-0504-4894-9DF6-6F0DDC648F77}" type="presParOf" srcId="{A5D9428B-251F-47D0-BBFA-DD2202948618}" destId="{002C1AE3-0952-46F4-8537-1E1604E570D8}" srcOrd="1" destOrd="0" presId="urn:microsoft.com/office/officeart/2005/8/layout/process3"/>
    <dgm:cxn modelId="{2EB256E0-3399-4F39-BC70-3D4834E5CF95}" type="presParOf" srcId="{A5D9428B-251F-47D0-BBFA-DD2202948618}" destId="{97F66D9E-3333-4C92-B725-3ADBB4A5C7D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131C-5887-4453-AD90-6D23701009A1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A680BC0-4D6E-48F4-AF42-CFD6FF822BE6}">
      <dgm:prSet phldrT="[文字]"/>
      <dgm:spPr/>
      <dgm:t>
        <a:bodyPr/>
        <a:lstStyle/>
        <a:p>
          <a:r>
            <a:rPr lang="zh-TW" altLang="en-US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個人化</a:t>
          </a:r>
        </a:p>
      </dgm:t>
    </dgm:pt>
    <dgm:pt modelId="{F9BC5848-8163-455A-A862-965733916391}" type="parTrans" cxnId="{4AF54837-0434-46ED-BD4B-195132B528E9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FBF6EECE-6517-4E24-85C8-C379DB879440}" type="sibTrans" cxnId="{4AF54837-0434-46ED-BD4B-195132B528E9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45B75AB3-8C01-4ABF-8432-C51E8D10BF29}">
      <dgm:prSet phldrT="[文字]"/>
      <dgm:spPr/>
      <dgm:t>
        <a:bodyPr/>
        <a:lstStyle/>
        <a:p>
          <a:r>
            <a:rPr lang="zh-TW" altLang="en-US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蒐集消費資料</a:t>
          </a:r>
        </a:p>
      </dgm:t>
    </dgm:pt>
    <dgm:pt modelId="{488BA476-4643-4633-B84E-A7AEE0A6C359}" type="parTrans" cxnId="{F95622F9-9891-4E6A-B017-12270446681E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96C40D4E-D5B5-4CA7-B422-2673B68486CA}" type="sibTrans" cxnId="{F95622F9-9891-4E6A-B017-12270446681E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538ABFD8-B178-47BC-825B-3F241A1E77C6}">
      <dgm:prSet phldrT="[文字]"/>
      <dgm:spPr/>
      <dgm:t>
        <a:bodyPr/>
        <a:lstStyle/>
        <a:p>
          <a:r>
            <a:rPr lang="zh-TW" altLang="en-US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整理成個人化檔案</a:t>
          </a:r>
        </a:p>
      </dgm:t>
    </dgm:pt>
    <dgm:pt modelId="{37629739-0112-440F-BD37-87D66948D75B}" type="parTrans" cxnId="{2BAA5706-C941-4E3C-900C-A21A45F1B4A6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AD1ECBA9-6E0B-49EF-9391-C085EA4640CE}" type="sibTrans" cxnId="{2BAA5706-C941-4E3C-900C-A21A45F1B4A6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3BF09ACC-E673-4E4A-868E-E35B098C4F98}">
      <dgm:prSet phldrT="[文字]"/>
      <dgm:spPr/>
      <dgm:t>
        <a:bodyPr/>
        <a:lstStyle/>
        <a:p>
          <a:r>
            <a:rPr lang="zh-TW" altLang="en-US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文案生成</a:t>
          </a:r>
        </a:p>
      </dgm:t>
    </dgm:pt>
    <dgm:pt modelId="{6D2710B9-C145-4DE4-94C3-1ED67BBF19C0}" type="parTrans" cxnId="{835A43C4-CD26-4F7A-9E80-2537BFCC07C3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10AAA90B-41F8-47D0-B362-60C382348B6A}" type="sibTrans" cxnId="{835A43C4-CD26-4F7A-9E80-2537BFCC07C3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E8F26BAC-E37B-4286-8C09-042700E163DB}">
      <dgm:prSet phldrT="[文字]"/>
      <dgm:spPr/>
      <dgm:t>
        <a:bodyPr/>
        <a:lstStyle/>
        <a:p>
          <a:r>
            <a:rPr lang="zh-TW" altLang="en-US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截取個人足跡</a:t>
          </a:r>
        </a:p>
      </dgm:t>
    </dgm:pt>
    <dgm:pt modelId="{BA657BA3-EE77-4319-A370-876329C9F5D8}" type="parTrans" cxnId="{B732EDFF-72AF-48CE-A125-9C9852EEDD7D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1BD323CD-84AC-475E-9F92-C89BBBE8EB6E}" type="sibTrans" cxnId="{B732EDFF-72AF-48CE-A125-9C9852EEDD7D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FA5478B6-A21B-4457-9E83-DEE3E26A5231}">
      <dgm:prSet phldrT="[文字]"/>
      <dgm:spPr/>
      <dgm:t>
        <a:bodyPr/>
        <a:lstStyle/>
        <a:p>
          <a:r>
            <a:rPr lang="zh-TW" altLang="en-US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生成文案</a:t>
          </a:r>
        </a:p>
      </dgm:t>
    </dgm:pt>
    <dgm:pt modelId="{479D6785-0235-4807-9437-62A019CC7A1E}" type="parTrans" cxnId="{CDBA5705-BEBB-4D3B-9A1A-627D1941BD9C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ABFC0A1B-BE18-4E29-AE99-1B37FD2A9EC5}" type="sibTrans" cxnId="{CDBA5705-BEBB-4D3B-9A1A-627D1941BD9C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0055CAD0-CFEA-4933-B9B1-81714CFF55B5}">
      <dgm:prSet phldrT="[文字]"/>
      <dgm:spPr/>
      <dgm:t>
        <a:bodyPr/>
        <a:lstStyle/>
        <a:p>
          <a:r>
            <a:rPr lang="zh-TW" altLang="en-US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投放</a:t>
          </a:r>
        </a:p>
      </dgm:t>
    </dgm:pt>
    <dgm:pt modelId="{AB7D1192-1381-4595-9D02-F7503A0813FE}" type="parTrans" cxnId="{3FE878BD-222E-4D1A-AFD8-7B7395C992EC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3D81DAC9-7B02-44F5-9BC9-939A33D62D1C}" type="sibTrans" cxnId="{3FE878BD-222E-4D1A-AFD8-7B7395C992EC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67AA5E94-D718-4EEA-A722-CB3AF843F09F}">
      <dgm:prSet phldrT="[文字]"/>
      <dgm:spPr/>
      <dgm:t>
        <a:bodyPr/>
        <a:lstStyle/>
        <a:p>
          <a:r>
            <a:rPr lang="zh-TW" altLang="en-US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簡訊投放</a:t>
          </a:r>
        </a:p>
      </dgm:t>
    </dgm:pt>
    <dgm:pt modelId="{10F7E481-FBBA-48E4-AF11-BA75CEC2ABA6}" type="parTrans" cxnId="{1D1A11CE-F381-4D1D-82A7-6FF723994519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EE77D46E-7D6C-4996-BA65-4803D1D79781}" type="sibTrans" cxnId="{1D1A11CE-F381-4D1D-82A7-6FF723994519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7E3CF548-5DAE-4E79-A483-3D456F165786}">
      <dgm:prSet phldrT="[文字]"/>
      <dgm:spPr/>
      <dgm:t>
        <a:bodyPr/>
        <a:lstStyle/>
        <a:p>
          <a:r>
            <a:rPr lang="zh-TW" altLang="en-US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優惠券投放</a:t>
          </a:r>
        </a:p>
      </dgm:t>
    </dgm:pt>
    <dgm:pt modelId="{847C0A49-AE63-4AAD-B5D8-D1A20014F04D}" type="parTrans" cxnId="{2DA32E46-4894-4E90-A9E8-802A99761DB6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047FB9CF-C2E5-4E89-B182-05BF79BA1EA8}" type="sibTrans" cxnId="{2DA32E46-4894-4E90-A9E8-802A99761DB6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DB3DD792-8C4E-477E-953B-777F80066A95}">
      <dgm:prSet phldrT="[文字]"/>
      <dgm:spPr/>
      <dgm:t>
        <a:bodyPr/>
        <a:lstStyle/>
        <a:p>
          <a:r>
            <a:rPr lang="en-US" altLang="zh-TW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APP</a:t>
          </a:r>
          <a:r>
            <a:rPr lang="zh-TW" altLang="en-US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投放</a:t>
          </a:r>
        </a:p>
      </dgm:t>
    </dgm:pt>
    <dgm:pt modelId="{E4228253-A93F-4A94-BD75-36B2211D30F9}" type="parTrans" cxnId="{28C631C9-8BBE-49E3-91BA-7A610F151EAA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65A1851C-206A-441A-89ED-DB8B8D2EDCA5}" type="sibTrans" cxnId="{28C631C9-8BBE-49E3-91BA-7A610F151EAA}">
      <dgm:prSet/>
      <dgm:spPr/>
      <dgm:t>
        <a:bodyPr/>
        <a:lstStyle/>
        <a:p>
          <a:endParaRPr lang="zh-TW" altLang="en-US">
            <a:latin typeface="Roboto" panose="02000000000000000000" pitchFamily="2" charset="0"/>
            <a:ea typeface="微軟正黑體" panose="020B0604030504040204" pitchFamily="34" charset="-120"/>
            <a:cs typeface="Roboto" panose="02000000000000000000" pitchFamily="2" charset="0"/>
          </a:endParaRPr>
        </a:p>
      </dgm:t>
    </dgm:pt>
    <dgm:pt modelId="{FA032DF5-152F-412F-9609-BD5B72DBBAB0}" type="pres">
      <dgm:prSet presAssocID="{DA13131C-5887-4453-AD90-6D23701009A1}" presName="Name0" presStyleCnt="0">
        <dgm:presLayoutVars>
          <dgm:dir/>
          <dgm:animLvl val="lvl"/>
          <dgm:resizeHandles val="exact"/>
        </dgm:presLayoutVars>
      </dgm:prSet>
      <dgm:spPr/>
    </dgm:pt>
    <dgm:pt modelId="{BB70BB0D-EA97-4131-AF80-4E1A46290C31}" type="pres">
      <dgm:prSet presAssocID="{DA13131C-5887-4453-AD90-6D23701009A1}" presName="tSp" presStyleCnt="0"/>
      <dgm:spPr/>
    </dgm:pt>
    <dgm:pt modelId="{89B63F7E-F3CB-4E49-9F50-88DFCA86FA72}" type="pres">
      <dgm:prSet presAssocID="{DA13131C-5887-4453-AD90-6D23701009A1}" presName="bSp" presStyleCnt="0"/>
      <dgm:spPr/>
    </dgm:pt>
    <dgm:pt modelId="{69DA9987-D424-464D-9947-FC8D37BA5CCF}" type="pres">
      <dgm:prSet presAssocID="{DA13131C-5887-4453-AD90-6D23701009A1}" presName="process" presStyleCnt="0"/>
      <dgm:spPr/>
    </dgm:pt>
    <dgm:pt modelId="{4B485907-5435-4BCF-81D2-DB5EFA732995}" type="pres">
      <dgm:prSet presAssocID="{3A680BC0-4D6E-48F4-AF42-CFD6FF822BE6}" presName="composite1" presStyleCnt="0"/>
      <dgm:spPr/>
    </dgm:pt>
    <dgm:pt modelId="{3EBB2CB2-5A35-4C9C-8233-244EE69CA71B}" type="pres">
      <dgm:prSet presAssocID="{3A680BC0-4D6E-48F4-AF42-CFD6FF822BE6}" presName="dummyNode1" presStyleLbl="node1" presStyleIdx="0" presStyleCnt="3"/>
      <dgm:spPr/>
    </dgm:pt>
    <dgm:pt modelId="{5FE35863-9F91-41AA-B872-0698487E712B}" type="pres">
      <dgm:prSet presAssocID="{3A680BC0-4D6E-48F4-AF42-CFD6FF822BE6}" presName="childNode1" presStyleLbl="bgAcc1" presStyleIdx="0" presStyleCnt="3">
        <dgm:presLayoutVars>
          <dgm:bulletEnabled val="1"/>
        </dgm:presLayoutVars>
      </dgm:prSet>
      <dgm:spPr/>
    </dgm:pt>
    <dgm:pt modelId="{4F892A92-AE0D-43B7-B125-0C9022935B7B}" type="pres">
      <dgm:prSet presAssocID="{3A680BC0-4D6E-48F4-AF42-CFD6FF822BE6}" presName="childNode1tx" presStyleLbl="bgAcc1" presStyleIdx="0" presStyleCnt="3">
        <dgm:presLayoutVars>
          <dgm:bulletEnabled val="1"/>
        </dgm:presLayoutVars>
      </dgm:prSet>
      <dgm:spPr/>
    </dgm:pt>
    <dgm:pt modelId="{8094C097-F06E-4919-A3D4-85BC4ED20EE7}" type="pres">
      <dgm:prSet presAssocID="{3A680BC0-4D6E-48F4-AF42-CFD6FF822BE6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4CE96BEB-7EAC-454E-936E-4B686E180698}" type="pres">
      <dgm:prSet presAssocID="{3A680BC0-4D6E-48F4-AF42-CFD6FF822BE6}" presName="connSite1" presStyleCnt="0"/>
      <dgm:spPr/>
    </dgm:pt>
    <dgm:pt modelId="{7800063A-3908-4C20-9CEC-AED6FEE9EDA3}" type="pres">
      <dgm:prSet presAssocID="{FBF6EECE-6517-4E24-85C8-C379DB879440}" presName="Name9" presStyleLbl="sibTrans2D1" presStyleIdx="0" presStyleCnt="2"/>
      <dgm:spPr/>
    </dgm:pt>
    <dgm:pt modelId="{FAF7C950-C6F1-4C18-8363-4995FD3068E3}" type="pres">
      <dgm:prSet presAssocID="{3BF09ACC-E673-4E4A-868E-E35B098C4F98}" presName="composite2" presStyleCnt="0"/>
      <dgm:spPr/>
    </dgm:pt>
    <dgm:pt modelId="{0E0A4D05-BF25-45A7-834F-7CB6807D1A14}" type="pres">
      <dgm:prSet presAssocID="{3BF09ACC-E673-4E4A-868E-E35B098C4F98}" presName="dummyNode2" presStyleLbl="node1" presStyleIdx="0" presStyleCnt="3"/>
      <dgm:spPr/>
    </dgm:pt>
    <dgm:pt modelId="{C65C3805-7E19-431D-88FA-9F6275BFEB8E}" type="pres">
      <dgm:prSet presAssocID="{3BF09ACC-E673-4E4A-868E-E35B098C4F98}" presName="childNode2" presStyleLbl="bgAcc1" presStyleIdx="1" presStyleCnt="3">
        <dgm:presLayoutVars>
          <dgm:bulletEnabled val="1"/>
        </dgm:presLayoutVars>
      </dgm:prSet>
      <dgm:spPr/>
    </dgm:pt>
    <dgm:pt modelId="{52868448-B294-4EE9-939D-5186AE762AF9}" type="pres">
      <dgm:prSet presAssocID="{3BF09ACC-E673-4E4A-868E-E35B098C4F98}" presName="childNode2tx" presStyleLbl="bgAcc1" presStyleIdx="1" presStyleCnt="3">
        <dgm:presLayoutVars>
          <dgm:bulletEnabled val="1"/>
        </dgm:presLayoutVars>
      </dgm:prSet>
      <dgm:spPr/>
    </dgm:pt>
    <dgm:pt modelId="{E5BCCC30-7739-4BFD-8BB3-E713DFE51458}" type="pres">
      <dgm:prSet presAssocID="{3BF09ACC-E673-4E4A-868E-E35B098C4F98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D50F3EBB-6520-441E-88D6-FEF80AE02463}" type="pres">
      <dgm:prSet presAssocID="{3BF09ACC-E673-4E4A-868E-E35B098C4F98}" presName="connSite2" presStyleCnt="0"/>
      <dgm:spPr/>
    </dgm:pt>
    <dgm:pt modelId="{0C2337F8-33C5-4595-B6E2-86945D557E6D}" type="pres">
      <dgm:prSet presAssocID="{10AAA90B-41F8-47D0-B362-60C382348B6A}" presName="Name18" presStyleLbl="sibTrans2D1" presStyleIdx="1" presStyleCnt="2"/>
      <dgm:spPr/>
    </dgm:pt>
    <dgm:pt modelId="{EEB61948-5328-45A5-82F7-0DA3D057F277}" type="pres">
      <dgm:prSet presAssocID="{0055CAD0-CFEA-4933-B9B1-81714CFF55B5}" presName="composite1" presStyleCnt="0"/>
      <dgm:spPr/>
    </dgm:pt>
    <dgm:pt modelId="{C9726DAD-6D10-45C3-9C06-A71B544E3505}" type="pres">
      <dgm:prSet presAssocID="{0055CAD0-CFEA-4933-B9B1-81714CFF55B5}" presName="dummyNode1" presStyleLbl="node1" presStyleIdx="1" presStyleCnt="3"/>
      <dgm:spPr/>
    </dgm:pt>
    <dgm:pt modelId="{7271EF33-EB09-458B-B1E5-4775CF693D61}" type="pres">
      <dgm:prSet presAssocID="{0055CAD0-CFEA-4933-B9B1-81714CFF55B5}" presName="childNode1" presStyleLbl="bgAcc1" presStyleIdx="2" presStyleCnt="3">
        <dgm:presLayoutVars>
          <dgm:bulletEnabled val="1"/>
        </dgm:presLayoutVars>
      </dgm:prSet>
      <dgm:spPr/>
    </dgm:pt>
    <dgm:pt modelId="{FDB531AB-C815-495A-8AE4-2DE81889ADA1}" type="pres">
      <dgm:prSet presAssocID="{0055CAD0-CFEA-4933-B9B1-81714CFF55B5}" presName="childNode1tx" presStyleLbl="bgAcc1" presStyleIdx="2" presStyleCnt="3">
        <dgm:presLayoutVars>
          <dgm:bulletEnabled val="1"/>
        </dgm:presLayoutVars>
      </dgm:prSet>
      <dgm:spPr/>
    </dgm:pt>
    <dgm:pt modelId="{75B297E7-1688-40E6-BE6C-CC0AA2CEE035}" type="pres">
      <dgm:prSet presAssocID="{0055CAD0-CFEA-4933-B9B1-81714CFF55B5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E0194A3F-6D76-458A-B803-037FBDF48311}" type="pres">
      <dgm:prSet presAssocID="{0055CAD0-CFEA-4933-B9B1-81714CFF55B5}" presName="connSite1" presStyleCnt="0"/>
      <dgm:spPr/>
    </dgm:pt>
  </dgm:ptLst>
  <dgm:cxnLst>
    <dgm:cxn modelId="{CDBA5705-BEBB-4D3B-9A1A-627D1941BD9C}" srcId="{3BF09ACC-E673-4E4A-868E-E35B098C4F98}" destId="{FA5478B6-A21B-4457-9E83-DEE3E26A5231}" srcOrd="1" destOrd="0" parTransId="{479D6785-0235-4807-9437-62A019CC7A1E}" sibTransId="{ABFC0A1B-BE18-4E29-AE99-1B37FD2A9EC5}"/>
    <dgm:cxn modelId="{2BAA5706-C941-4E3C-900C-A21A45F1B4A6}" srcId="{3A680BC0-4D6E-48F4-AF42-CFD6FF822BE6}" destId="{538ABFD8-B178-47BC-825B-3F241A1E77C6}" srcOrd="1" destOrd="0" parTransId="{37629739-0112-440F-BD37-87D66948D75B}" sibTransId="{AD1ECBA9-6E0B-49EF-9391-C085EA4640CE}"/>
    <dgm:cxn modelId="{CB8D821C-ECA0-4CDA-A83F-4232DF2F03A5}" type="presOf" srcId="{DB3DD792-8C4E-477E-953B-777F80066A95}" destId="{FDB531AB-C815-495A-8AE4-2DE81889ADA1}" srcOrd="1" destOrd="1" presId="urn:microsoft.com/office/officeart/2005/8/layout/hProcess4"/>
    <dgm:cxn modelId="{F0A25D1E-2E78-4B74-AC74-6200D17C3528}" type="presOf" srcId="{7E3CF548-5DAE-4E79-A483-3D456F165786}" destId="{FDB531AB-C815-495A-8AE4-2DE81889ADA1}" srcOrd="1" destOrd="2" presId="urn:microsoft.com/office/officeart/2005/8/layout/hProcess4"/>
    <dgm:cxn modelId="{C08FED21-1B31-419A-AC04-67265D5B3C02}" type="presOf" srcId="{E8F26BAC-E37B-4286-8C09-042700E163DB}" destId="{C65C3805-7E19-431D-88FA-9F6275BFEB8E}" srcOrd="0" destOrd="0" presId="urn:microsoft.com/office/officeart/2005/8/layout/hProcess4"/>
    <dgm:cxn modelId="{466AA828-7A59-46E7-B222-89A13AAFEAEE}" type="presOf" srcId="{3A680BC0-4D6E-48F4-AF42-CFD6FF822BE6}" destId="{8094C097-F06E-4919-A3D4-85BC4ED20EE7}" srcOrd="0" destOrd="0" presId="urn:microsoft.com/office/officeart/2005/8/layout/hProcess4"/>
    <dgm:cxn modelId="{42683A32-398D-4915-A925-EBC060B2F86A}" type="presOf" srcId="{10AAA90B-41F8-47D0-B362-60C382348B6A}" destId="{0C2337F8-33C5-4595-B6E2-86945D557E6D}" srcOrd="0" destOrd="0" presId="urn:microsoft.com/office/officeart/2005/8/layout/hProcess4"/>
    <dgm:cxn modelId="{4AF54837-0434-46ED-BD4B-195132B528E9}" srcId="{DA13131C-5887-4453-AD90-6D23701009A1}" destId="{3A680BC0-4D6E-48F4-AF42-CFD6FF822BE6}" srcOrd="0" destOrd="0" parTransId="{F9BC5848-8163-455A-A862-965733916391}" sibTransId="{FBF6EECE-6517-4E24-85C8-C379DB879440}"/>
    <dgm:cxn modelId="{21BD5437-1624-43E0-8DCA-BE8510D9CDE8}" type="presOf" srcId="{E8F26BAC-E37B-4286-8C09-042700E163DB}" destId="{52868448-B294-4EE9-939D-5186AE762AF9}" srcOrd="1" destOrd="0" presId="urn:microsoft.com/office/officeart/2005/8/layout/hProcess4"/>
    <dgm:cxn modelId="{078CFA3D-9EFC-46B1-8FEB-D5D8ECA98A88}" type="presOf" srcId="{538ABFD8-B178-47BC-825B-3F241A1E77C6}" destId="{4F892A92-AE0D-43B7-B125-0C9022935B7B}" srcOrd="1" destOrd="1" presId="urn:microsoft.com/office/officeart/2005/8/layout/hProcess4"/>
    <dgm:cxn modelId="{5A23935C-E574-4A1D-94BF-715C41A138D6}" type="presOf" srcId="{67AA5E94-D718-4EEA-A722-CB3AF843F09F}" destId="{7271EF33-EB09-458B-B1E5-4775CF693D61}" srcOrd="0" destOrd="0" presId="urn:microsoft.com/office/officeart/2005/8/layout/hProcess4"/>
    <dgm:cxn modelId="{D6C0F15F-ED31-4095-8ABA-4695B6D2669E}" type="presOf" srcId="{DA13131C-5887-4453-AD90-6D23701009A1}" destId="{FA032DF5-152F-412F-9609-BD5B72DBBAB0}" srcOrd="0" destOrd="0" presId="urn:microsoft.com/office/officeart/2005/8/layout/hProcess4"/>
    <dgm:cxn modelId="{C3BE8960-8F9C-4AE1-A562-7149EB440918}" type="presOf" srcId="{7E3CF548-5DAE-4E79-A483-3D456F165786}" destId="{7271EF33-EB09-458B-B1E5-4775CF693D61}" srcOrd="0" destOrd="2" presId="urn:microsoft.com/office/officeart/2005/8/layout/hProcess4"/>
    <dgm:cxn modelId="{2DA32E46-4894-4E90-A9E8-802A99761DB6}" srcId="{0055CAD0-CFEA-4933-B9B1-81714CFF55B5}" destId="{7E3CF548-5DAE-4E79-A483-3D456F165786}" srcOrd="2" destOrd="0" parTransId="{847C0A49-AE63-4AAD-B5D8-D1A20014F04D}" sibTransId="{047FB9CF-C2E5-4E89-B182-05BF79BA1EA8}"/>
    <dgm:cxn modelId="{3B7BAC46-0716-445A-B032-C11C5684FFFC}" type="presOf" srcId="{0055CAD0-CFEA-4933-B9B1-81714CFF55B5}" destId="{75B297E7-1688-40E6-BE6C-CC0AA2CEE035}" srcOrd="0" destOrd="0" presId="urn:microsoft.com/office/officeart/2005/8/layout/hProcess4"/>
    <dgm:cxn modelId="{20364F72-C8BD-4C8B-9A43-F04C9C1E330F}" type="presOf" srcId="{FA5478B6-A21B-4457-9E83-DEE3E26A5231}" destId="{C65C3805-7E19-431D-88FA-9F6275BFEB8E}" srcOrd="0" destOrd="1" presId="urn:microsoft.com/office/officeart/2005/8/layout/hProcess4"/>
    <dgm:cxn modelId="{0DB22677-CE0D-419A-B958-7FDE401659E6}" type="presOf" srcId="{67AA5E94-D718-4EEA-A722-CB3AF843F09F}" destId="{FDB531AB-C815-495A-8AE4-2DE81889ADA1}" srcOrd="1" destOrd="0" presId="urn:microsoft.com/office/officeart/2005/8/layout/hProcess4"/>
    <dgm:cxn modelId="{9F4CA08F-3B70-4204-8EED-8A8813F027BC}" type="presOf" srcId="{45B75AB3-8C01-4ABF-8432-C51E8D10BF29}" destId="{4F892A92-AE0D-43B7-B125-0C9022935B7B}" srcOrd="1" destOrd="0" presId="urn:microsoft.com/office/officeart/2005/8/layout/hProcess4"/>
    <dgm:cxn modelId="{FEA7C69A-E06D-4788-8B53-4E6F409B75E8}" type="presOf" srcId="{FBF6EECE-6517-4E24-85C8-C379DB879440}" destId="{7800063A-3908-4C20-9CEC-AED6FEE9EDA3}" srcOrd="0" destOrd="0" presId="urn:microsoft.com/office/officeart/2005/8/layout/hProcess4"/>
    <dgm:cxn modelId="{1CE17EB0-3E49-4AA3-BE7E-1925C567203E}" type="presOf" srcId="{FA5478B6-A21B-4457-9E83-DEE3E26A5231}" destId="{52868448-B294-4EE9-939D-5186AE762AF9}" srcOrd="1" destOrd="1" presId="urn:microsoft.com/office/officeart/2005/8/layout/hProcess4"/>
    <dgm:cxn modelId="{3FE878BD-222E-4D1A-AFD8-7B7395C992EC}" srcId="{DA13131C-5887-4453-AD90-6D23701009A1}" destId="{0055CAD0-CFEA-4933-B9B1-81714CFF55B5}" srcOrd="2" destOrd="0" parTransId="{AB7D1192-1381-4595-9D02-F7503A0813FE}" sibTransId="{3D81DAC9-7B02-44F5-9BC9-939A33D62D1C}"/>
    <dgm:cxn modelId="{A1A6FBC0-E8DE-49D7-969C-035C7684749B}" type="presOf" srcId="{45B75AB3-8C01-4ABF-8432-C51E8D10BF29}" destId="{5FE35863-9F91-41AA-B872-0698487E712B}" srcOrd="0" destOrd="0" presId="urn:microsoft.com/office/officeart/2005/8/layout/hProcess4"/>
    <dgm:cxn modelId="{835A43C4-CD26-4F7A-9E80-2537BFCC07C3}" srcId="{DA13131C-5887-4453-AD90-6D23701009A1}" destId="{3BF09ACC-E673-4E4A-868E-E35B098C4F98}" srcOrd="1" destOrd="0" parTransId="{6D2710B9-C145-4DE4-94C3-1ED67BBF19C0}" sibTransId="{10AAA90B-41F8-47D0-B362-60C382348B6A}"/>
    <dgm:cxn modelId="{28C631C9-8BBE-49E3-91BA-7A610F151EAA}" srcId="{0055CAD0-CFEA-4933-B9B1-81714CFF55B5}" destId="{DB3DD792-8C4E-477E-953B-777F80066A95}" srcOrd="1" destOrd="0" parTransId="{E4228253-A93F-4A94-BD75-36B2211D30F9}" sibTransId="{65A1851C-206A-441A-89ED-DB8B8D2EDCA5}"/>
    <dgm:cxn modelId="{1D1A11CE-F381-4D1D-82A7-6FF723994519}" srcId="{0055CAD0-CFEA-4933-B9B1-81714CFF55B5}" destId="{67AA5E94-D718-4EEA-A722-CB3AF843F09F}" srcOrd="0" destOrd="0" parTransId="{10F7E481-FBBA-48E4-AF11-BA75CEC2ABA6}" sibTransId="{EE77D46E-7D6C-4996-BA65-4803D1D79781}"/>
    <dgm:cxn modelId="{978770D9-1B65-4C32-B09F-2F8035BB22DD}" type="presOf" srcId="{3BF09ACC-E673-4E4A-868E-E35B098C4F98}" destId="{E5BCCC30-7739-4BFD-8BB3-E713DFE51458}" srcOrd="0" destOrd="0" presId="urn:microsoft.com/office/officeart/2005/8/layout/hProcess4"/>
    <dgm:cxn modelId="{F95622F9-9891-4E6A-B017-12270446681E}" srcId="{3A680BC0-4D6E-48F4-AF42-CFD6FF822BE6}" destId="{45B75AB3-8C01-4ABF-8432-C51E8D10BF29}" srcOrd="0" destOrd="0" parTransId="{488BA476-4643-4633-B84E-A7AEE0A6C359}" sibTransId="{96C40D4E-D5B5-4CA7-B422-2673B68486CA}"/>
    <dgm:cxn modelId="{B9D6BDFA-8C37-4823-AA6E-C476F5884E58}" type="presOf" srcId="{DB3DD792-8C4E-477E-953B-777F80066A95}" destId="{7271EF33-EB09-458B-B1E5-4775CF693D61}" srcOrd="0" destOrd="1" presId="urn:microsoft.com/office/officeart/2005/8/layout/hProcess4"/>
    <dgm:cxn modelId="{B31780FD-5041-41CB-B535-E549F902A06D}" type="presOf" srcId="{538ABFD8-B178-47BC-825B-3F241A1E77C6}" destId="{5FE35863-9F91-41AA-B872-0698487E712B}" srcOrd="0" destOrd="1" presId="urn:microsoft.com/office/officeart/2005/8/layout/hProcess4"/>
    <dgm:cxn modelId="{B732EDFF-72AF-48CE-A125-9C9852EEDD7D}" srcId="{3BF09ACC-E673-4E4A-868E-E35B098C4F98}" destId="{E8F26BAC-E37B-4286-8C09-042700E163DB}" srcOrd="0" destOrd="0" parTransId="{BA657BA3-EE77-4319-A370-876329C9F5D8}" sibTransId="{1BD323CD-84AC-475E-9F92-C89BBBE8EB6E}"/>
    <dgm:cxn modelId="{2B8200B3-F23B-4761-85BD-EC7DCB86887F}" type="presParOf" srcId="{FA032DF5-152F-412F-9609-BD5B72DBBAB0}" destId="{BB70BB0D-EA97-4131-AF80-4E1A46290C31}" srcOrd="0" destOrd="0" presId="urn:microsoft.com/office/officeart/2005/8/layout/hProcess4"/>
    <dgm:cxn modelId="{B99CE9EE-15FD-4670-9D40-71A8F0BFA447}" type="presParOf" srcId="{FA032DF5-152F-412F-9609-BD5B72DBBAB0}" destId="{89B63F7E-F3CB-4E49-9F50-88DFCA86FA72}" srcOrd="1" destOrd="0" presId="urn:microsoft.com/office/officeart/2005/8/layout/hProcess4"/>
    <dgm:cxn modelId="{11040490-CF14-4E55-9E70-70A4CC6B3478}" type="presParOf" srcId="{FA032DF5-152F-412F-9609-BD5B72DBBAB0}" destId="{69DA9987-D424-464D-9947-FC8D37BA5CCF}" srcOrd="2" destOrd="0" presId="urn:microsoft.com/office/officeart/2005/8/layout/hProcess4"/>
    <dgm:cxn modelId="{3F1CCFDF-9DA4-4CE9-858A-4B6B677027D2}" type="presParOf" srcId="{69DA9987-D424-464D-9947-FC8D37BA5CCF}" destId="{4B485907-5435-4BCF-81D2-DB5EFA732995}" srcOrd="0" destOrd="0" presId="urn:microsoft.com/office/officeart/2005/8/layout/hProcess4"/>
    <dgm:cxn modelId="{8CE20A26-6AAF-4D26-9118-DC73B1DAF4B1}" type="presParOf" srcId="{4B485907-5435-4BCF-81D2-DB5EFA732995}" destId="{3EBB2CB2-5A35-4C9C-8233-244EE69CA71B}" srcOrd="0" destOrd="0" presId="urn:microsoft.com/office/officeart/2005/8/layout/hProcess4"/>
    <dgm:cxn modelId="{1CA5AA6B-78F8-4DB5-8705-DDC58163E1C9}" type="presParOf" srcId="{4B485907-5435-4BCF-81D2-DB5EFA732995}" destId="{5FE35863-9F91-41AA-B872-0698487E712B}" srcOrd="1" destOrd="0" presId="urn:microsoft.com/office/officeart/2005/8/layout/hProcess4"/>
    <dgm:cxn modelId="{58A89AD0-1C2F-4853-8632-5D802E2A0543}" type="presParOf" srcId="{4B485907-5435-4BCF-81D2-DB5EFA732995}" destId="{4F892A92-AE0D-43B7-B125-0C9022935B7B}" srcOrd="2" destOrd="0" presId="urn:microsoft.com/office/officeart/2005/8/layout/hProcess4"/>
    <dgm:cxn modelId="{47FC3C82-E5DF-48A0-B7E8-AA3ECEEC1D04}" type="presParOf" srcId="{4B485907-5435-4BCF-81D2-DB5EFA732995}" destId="{8094C097-F06E-4919-A3D4-85BC4ED20EE7}" srcOrd="3" destOrd="0" presId="urn:microsoft.com/office/officeart/2005/8/layout/hProcess4"/>
    <dgm:cxn modelId="{540FF71E-5295-4A33-BEB7-D118A58DCC5B}" type="presParOf" srcId="{4B485907-5435-4BCF-81D2-DB5EFA732995}" destId="{4CE96BEB-7EAC-454E-936E-4B686E180698}" srcOrd="4" destOrd="0" presId="urn:microsoft.com/office/officeart/2005/8/layout/hProcess4"/>
    <dgm:cxn modelId="{35C552CC-92B3-4034-87E6-B0D54B3CB3DA}" type="presParOf" srcId="{69DA9987-D424-464D-9947-FC8D37BA5CCF}" destId="{7800063A-3908-4C20-9CEC-AED6FEE9EDA3}" srcOrd="1" destOrd="0" presId="urn:microsoft.com/office/officeart/2005/8/layout/hProcess4"/>
    <dgm:cxn modelId="{0B1BC1C2-0EF8-4304-955E-403A37740B35}" type="presParOf" srcId="{69DA9987-D424-464D-9947-FC8D37BA5CCF}" destId="{FAF7C950-C6F1-4C18-8363-4995FD3068E3}" srcOrd="2" destOrd="0" presId="urn:microsoft.com/office/officeart/2005/8/layout/hProcess4"/>
    <dgm:cxn modelId="{FB301591-AB1A-48DF-B1E5-11B59225858F}" type="presParOf" srcId="{FAF7C950-C6F1-4C18-8363-4995FD3068E3}" destId="{0E0A4D05-BF25-45A7-834F-7CB6807D1A14}" srcOrd="0" destOrd="0" presId="urn:microsoft.com/office/officeart/2005/8/layout/hProcess4"/>
    <dgm:cxn modelId="{671E2440-B491-43B2-8324-270D74AB9175}" type="presParOf" srcId="{FAF7C950-C6F1-4C18-8363-4995FD3068E3}" destId="{C65C3805-7E19-431D-88FA-9F6275BFEB8E}" srcOrd="1" destOrd="0" presId="urn:microsoft.com/office/officeart/2005/8/layout/hProcess4"/>
    <dgm:cxn modelId="{2481BCC1-A24B-4F0E-BB1D-8739F7152725}" type="presParOf" srcId="{FAF7C950-C6F1-4C18-8363-4995FD3068E3}" destId="{52868448-B294-4EE9-939D-5186AE762AF9}" srcOrd="2" destOrd="0" presId="urn:microsoft.com/office/officeart/2005/8/layout/hProcess4"/>
    <dgm:cxn modelId="{A11EF704-FCF1-4E1D-BD18-84EB13AC40DB}" type="presParOf" srcId="{FAF7C950-C6F1-4C18-8363-4995FD3068E3}" destId="{E5BCCC30-7739-4BFD-8BB3-E713DFE51458}" srcOrd="3" destOrd="0" presId="urn:microsoft.com/office/officeart/2005/8/layout/hProcess4"/>
    <dgm:cxn modelId="{D0E97837-3B9C-4A1E-AABE-31ADF98BB904}" type="presParOf" srcId="{FAF7C950-C6F1-4C18-8363-4995FD3068E3}" destId="{D50F3EBB-6520-441E-88D6-FEF80AE02463}" srcOrd="4" destOrd="0" presId="urn:microsoft.com/office/officeart/2005/8/layout/hProcess4"/>
    <dgm:cxn modelId="{9A524C8F-50E0-4BD9-8B95-DF7A20358ECF}" type="presParOf" srcId="{69DA9987-D424-464D-9947-FC8D37BA5CCF}" destId="{0C2337F8-33C5-4595-B6E2-86945D557E6D}" srcOrd="3" destOrd="0" presId="urn:microsoft.com/office/officeart/2005/8/layout/hProcess4"/>
    <dgm:cxn modelId="{B1678365-97C9-4043-A8FD-5F381F24D5DA}" type="presParOf" srcId="{69DA9987-D424-464D-9947-FC8D37BA5CCF}" destId="{EEB61948-5328-45A5-82F7-0DA3D057F277}" srcOrd="4" destOrd="0" presId="urn:microsoft.com/office/officeart/2005/8/layout/hProcess4"/>
    <dgm:cxn modelId="{66FF44E3-EF51-466B-A1D5-BA4A5E1668EA}" type="presParOf" srcId="{EEB61948-5328-45A5-82F7-0DA3D057F277}" destId="{C9726DAD-6D10-45C3-9C06-A71B544E3505}" srcOrd="0" destOrd="0" presId="urn:microsoft.com/office/officeart/2005/8/layout/hProcess4"/>
    <dgm:cxn modelId="{71EAC16D-43EF-420F-95CB-187C82154A94}" type="presParOf" srcId="{EEB61948-5328-45A5-82F7-0DA3D057F277}" destId="{7271EF33-EB09-458B-B1E5-4775CF693D61}" srcOrd="1" destOrd="0" presId="urn:microsoft.com/office/officeart/2005/8/layout/hProcess4"/>
    <dgm:cxn modelId="{F0CFCCB6-5E65-47D4-A802-5873520C0F32}" type="presParOf" srcId="{EEB61948-5328-45A5-82F7-0DA3D057F277}" destId="{FDB531AB-C815-495A-8AE4-2DE81889ADA1}" srcOrd="2" destOrd="0" presId="urn:microsoft.com/office/officeart/2005/8/layout/hProcess4"/>
    <dgm:cxn modelId="{5E887A9E-0F8F-4F2D-9A28-A69EDFFDB573}" type="presParOf" srcId="{EEB61948-5328-45A5-82F7-0DA3D057F277}" destId="{75B297E7-1688-40E6-BE6C-CC0AA2CEE035}" srcOrd="3" destOrd="0" presId="urn:microsoft.com/office/officeart/2005/8/layout/hProcess4"/>
    <dgm:cxn modelId="{5FC8194F-EAAB-476A-828C-2195B46FE84D}" type="presParOf" srcId="{EEB61948-5328-45A5-82F7-0DA3D057F277}" destId="{E0194A3F-6D76-458A-B803-037FBDF4831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9C627-9295-460F-B658-4A694C17083E}">
      <dsp:nvSpPr>
        <dsp:cNvPr id="0" name=""/>
        <dsp:cNvSpPr/>
      </dsp:nvSpPr>
      <dsp:spPr>
        <a:xfrm>
          <a:off x="4834" y="16529"/>
          <a:ext cx="2198165" cy="2332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產品選擇</a:t>
          </a:r>
        </a:p>
      </dsp:txBody>
      <dsp:txXfrm>
        <a:off x="4834" y="16529"/>
        <a:ext cx="2198165" cy="879266"/>
      </dsp:txXfrm>
    </dsp:sp>
    <dsp:sp modelId="{7899E6D0-AB42-48CA-BB00-1127E96793D5}">
      <dsp:nvSpPr>
        <dsp:cNvPr id="0" name=""/>
        <dsp:cNvSpPr/>
      </dsp:nvSpPr>
      <dsp:spPr>
        <a:xfrm>
          <a:off x="455061" y="895795"/>
          <a:ext cx="2198165" cy="311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選出促銷產品</a:t>
          </a:r>
        </a:p>
      </dsp:txBody>
      <dsp:txXfrm>
        <a:off x="519443" y="960177"/>
        <a:ext cx="2069401" cy="2981636"/>
      </dsp:txXfrm>
    </dsp:sp>
    <dsp:sp modelId="{E4AF6192-27BA-4FF2-9736-F8C89BF641F5}">
      <dsp:nvSpPr>
        <dsp:cNvPr id="0" name=""/>
        <dsp:cNvSpPr/>
      </dsp:nvSpPr>
      <dsp:spPr>
        <a:xfrm>
          <a:off x="2536233" y="182522"/>
          <a:ext cx="706455" cy="5472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36233" y="291978"/>
        <a:ext cx="542271" cy="328367"/>
      </dsp:txXfrm>
    </dsp:sp>
    <dsp:sp modelId="{8F45A761-74B9-4890-A553-AF074292D0A2}">
      <dsp:nvSpPr>
        <dsp:cNvPr id="0" name=""/>
        <dsp:cNvSpPr/>
      </dsp:nvSpPr>
      <dsp:spPr>
        <a:xfrm>
          <a:off x="3535935" y="16529"/>
          <a:ext cx="2198165" cy="2332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廣告撰寫</a:t>
          </a:r>
        </a:p>
      </dsp:txBody>
      <dsp:txXfrm>
        <a:off x="3535935" y="16529"/>
        <a:ext cx="2198165" cy="879266"/>
      </dsp:txXfrm>
    </dsp:sp>
    <dsp:sp modelId="{06B06547-F770-492A-B206-9F6598857F1C}">
      <dsp:nvSpPr>
        <dsp:cNvPr id="0" name=""/>
        <dsp:cNvSpPr/>
      </dsp:nvSpPr>
      <dsp:spPr>
        <a:xfrm>
          <a:off x="3986161" y="895795"/>
          <a:ext cx="2198165" cy="311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公司思考推播廣告</a:t>
          </a:r>
        </a:p>
      </dsp:txBody>
      <dsp:txXfrm>
        <a:off x="4050543" y="960177"/>
        <a:ext cx="2069401" cy="2981636"/>
      </dsp:txXfrm>
    </dsp:sp>
    <dsp:sp modelId="{31F617FE-5680-4468-B0F9-015180FF1C68}">
      <dsp:nvSpPr>
        <dsp:cNvPr id="0" name=""/>
        <dsp:cNvSpPr/>
      </dsp:nvSpPr>
      <dsp:spPr>
        <a:xfrm>
          <a:off x="6067334" y="182522"/>
          <a:ext cx="706455" cy="5472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067334" y="291978"/>
        <a:ext cx="542271" cy="328367"/>
      </dsp:txXfrm>
    </dsp:sp>
    <dsp:sp modelId="{002C1AE3-0952-46F4-8537-1E1604E570D8}">
      <dsp:nvSpPr>
        <dsp:cNvPr id="0" name=""/>
        <dsp:cNvSpPr/>
      </dsp:nvSpPr>
      <dsp:spPr>
        <a:xfrm>
          <a:off x="7067035" y="16529"/>
          <a:ext cx="2198165" cy="2332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推播</a:t>
          </a:r>
        </a:p>
      </dsp:txBody>
      <dsp:txXfrm>
        <a:off x="7067035" y="16529"/>
        <a:ext cx="2198165" cy="879266"/>
      </dsp:txXfrm>
    </dsp:sp>
    <dsp:sp modelId="{97F66D9E-3333-4C92-B725-3ADBB4A5C7D0}">
      <dsp:nvSpPr>
        <dsp:cNvPr id="0" name=""/>
        <dsp:cNvSpPr/>
      </dsp:nvSpPr>
      <dsp:spPr>
        <a:xfrm>
          <a:off x="7517262" y="895795"/>
          <a:ext cx="2198165" cy="311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簡訊</a:t>
          </a:r>
        </a:p>
      </dsp:txBody>
      <dsp:txXfrm>
        <a:off x="7581644" y="960177"/>
        <a:ext cx="2069401" cy="2981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35863-9F91-41AA-B872-0698487E712B}">
      <dsp:nvSpPr>
        <dsp:cNvPr id="0" name=""/>
        <dsp:cNvSpPr/>
      </dsp:nvSpPr>
      <dsp:spPr>
        <a:xfrm>
          <a:off x="391016" y="1025794"/>
          <a:ext cx="2389860" cy="19711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kern="1200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蒐集消費資料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kern="1200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整理成個人化檔案</a:t>
          </a:r>
        </a:p>
      </dsp:txBody>
      <dsp:txXfrm>
        <a:off x="436377" y="1071155"/>
        <a:ext cx="2299138" cy="1458027"/>
      </dsp:txXfrm>
    </dsp:sp>
    <dsp:sp modelId="{7800063A-3908-4C20-9CEC-AED6FEE9EDA3}">
      <dsp:nvSpPr>
        <dsp:cNvPr id="0" name=""/>
        <dsp:cNvSpPr/>
      </dsp:nvSpPr>
      <dsp:spPr>
        <a:xfrm>
          <a:off x="1706791" y="1397336"/>
          <a:ext cx="2780231" cy="2780231"/>
        </a:xfrm>
        <a:prstGeom prst="leftCircularArrow">
          <a:avLst>
            <a:gd name="adj1" fmla="val 3671"/>
            <a:gd name="adj2" fmla="val 457355"/>
            <a:gd name="adj3" fmla="val 2232866"/>
            <a:gd name="adj4" fmla="val 9024489"/>
            <a:gd name="adj5" fmla="val 42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4C097-F06E-4919-A3D4-85BC4ED20EE7}">
      <dsp:nvSpPr>
        <dsp:cNvPr id="0" name=""/>
        <dsp:cNvSpPr/>
      </dsp:nvSpPr>
      <dsp:spPr>
        <a:xfrm>
          <a:off x="922096" y="2574544"/>
          <a:ext cx="2124320" cy="844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400" kern="1200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個人化</a:t>
          </a:r>
        </a:p>
      </dsp:txBody>
      <dsp:txXfrm>
        <a:off x="946839" y="2599287"/>
        <a:ext cx="2074834" cy="795286"/>
      </dsp:txXfrm>
    </dsp:sp>
    <dsp:sp modelId="{C65C3805-7E19-431D-88FA-9F6275BFEB8E}">
      <dsp:nvSpPr>
        <dsp:cNvPr id="0" name=""/>
        <dsp:cNvSpPr/>
      </dsp:nvSpPr>
      <dsp:spPr>
        <a:xfrm>
          <a:off x="3532430" y="1025794"/>
          <a:ext cx="2389860" cy="19711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kern="1200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截取個人足跡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kern="1200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生成文案</a:t>
          </a:r>
        </a:p>
      </dsp:txBody>
      <dsp:txXfrm>
        <a:off x="3577791" y="1493542"/>
        <a:ext cx="2299138" cy="1458027"/>
      </dsp:txXfrm>
    </dsp:sp>
    <dsp:sp modelId="{0C2337F8-33C5-4595-B6E2-86945D557E6D}">
      <dsp:nvSpPr>
        <dsp:cNvPr id="0" name=""/>
        <dsp:cNvSpPr/>
      </dsp:nvSpPr>
      <dsp:spPr>
        <a:xfrm>
          <a:off x="4828290" y="-232129"/>
          <a:ext cx="3085602" cy="3085602"/>
        </a:xfrm>
        <a:prstGeom prst="circularArrow">
          <a:avLst>
            <a:gd name="adj1" fmla="val 3308"/>
            <a:gd name="adj2" fmla="val 408537"/>
            <a:gd name="adj3" fmla="val 19415952"/>
            <a:gd name="adj4" fmla="val 12575511"/>
            <a:gd name="adj5" fmla="val 385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CCC30-7739-4BFD-8BB3-E713DFE51458}">
      <dsp:nvSpPr>
        <dsp:cNvPr id="0" name=""/>
        <dsp:cNvSpPr/>
      </dsp:nvSpPr>
      <dsp:spPr>
        <a:xfrm>
          <a:off x="4063510" y="603408"/>
          <a:ext cx="2124320" cy="844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400" kern="1200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文案生成</a:t>
          </a:r>
        </a:p>
      </dsp:txBody>
      <dsp:txXfrm>
        <a:off x="4088253" y="628151"/>
        <a:ext cx="2074834" cy="795286"/>
      </dsp:txXfrm>
    </dsp:sp>
    <dsp:sp modelId="{7271EF33-EB09-458B-B1E5-4775CF693D61}">
      <dsp:nvSpPr>
        <dsp:cNvPr id="0" name=""/>
        <dsp:cNvSpPr/>
      </dsp:nvSpPr>
      <dsp:spPr>
        <a:xfrm>
          <a:off x="6673844" y="1025794"/>
          <a:ext cx="2389860" cy="19711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kern="1200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簡訊投放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0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APP</a:t>
          </a:r>
          <a:r>
            <a:rPr lang="zh-TW" altLang="en-US" sz="2000" kern="1200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投放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kern="1200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優惠券投放</a:t>
          </a:r>
        </a:p>
      </dsp:txBody>
      <dsp:txXfrm>
        <a:off x="6719205" y="1071155"/>
        <a:ext cx="2299138" cy="1458027"/>
      </dsp:txXfrm>
    </dsp:sp>
    <dsp:sp modelId="{75B297E7-1688-40E6-BE6C-CC0AA2CEE035}">
      <dsp:nvSpPr>
        <dsp:cNvPr id="0" name=""/>
        <dsp:cNvSpPr/>
      </dsp:nvSpPr>
      <dsp:spPr>
        <a:xfrm>
          <a:off x="7204924" y="2574544"/>
          <a:ext cx="2124320" cy="844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400" kern="1200">
              <a:latin typeface="Roboto" panose="02000000000000000000" pitchFamily="2" charset="0"/>
              <a:ea typeface="微軟正黑體" panose="020B0604030504040204" pitchFamily="34" charset="-120"/>
              <a:cs typeface="Roboto" panose="02000000000000000000" pitchFamily="2" charset="0"/>
            </a:rPr>
            <a:t>投放</a:t>
          </a:r>
        </a:p>
      </dsp:txBody>
      <dsp:txXfrm>
        <a:off x="7229667" y="2599287"/>
        <a:ext cx="2074834" cy="795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76FD1A9-AA27-4948-BCD8-B001FF2909B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2024/4/10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818C5E9-5966-460E-861F-1663B2AAAED6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B725628-3A68-42F4-BA86-981817953149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檔案時代</a:t>
            </a:r>
            <a:r>
              <a:rPr lang="zh-TW" altLang="en-US" b="0" i="0" dirty="0">
                <a:effectLst/>
                <a:latin typeface="Söhne"/>
              </a:rPr>
              <a:t>：從早期的資料儲存談起，比如紙本記錄和在石頭上記錄資料。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資料庫演進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階層式資料庫</a:t>
            </a:r>
            <a:r>
              <a:rPr lang="zh-TW" altLang="en-US" b="0" i="0" dirty="0">
                <a:effectLst/>
                <a:latin typeface="Söhne"/>
              </a:rPr>
              <a:t>：於</a:t>
            </a:r>
            <a:r>
              <a:rPr lang="en-US" altLang="zh-TW" b="0" i="0" dirty="0">
                <a:effectLst/>
                <a:latin typeface="Söhne"/>
              </a:rPr>
              <a:t>1950</a:t>
            </a:r>
            <a:r>
              <a:rPr lang="zh-TW" altLang="en-US" b="0" i="0" dirty="0">
                <a:effectLst/>
                <a:latin typeface="Söhne"/>
              </a:rPr>
              <a:t>至</a:t>
            </a:r>
            <a:r>
              <a:rPr lang="en-US" altLang="zh-TW" b="0" i="0" dirty="0">
                <a:effectLst/>
                <a:latin typeface="Söhne"/>
              </a:rPr>
              <a:t>1960</a:t>
            </a:r>
            <a:r>
              <a:rPr lang="zh-TW" altLang="en-US" b="0" i="0" dirty="0">
                <a:effectLst/>
                <a:latin typeface="Söhne"/>
              </a:rPr>
              <a:t>年代出現，基於樹狀結構。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網狀式資料庫</a:t>
            </a:r>
            <a:r>
              <a:rPr lang="zh-TW" altLang="en-US" b="0" i="0" dirty="0">
                <a:effectLst/>
                <a:latin typeface="Söhne"/>
              </a:rPr>
              <a:t>：</a:t>
            </a:r>
            <a:r>
              <a:rPr lang="en-US" altLang="zh-TW" b="0" i="0" dirty="0">
                <a:effectLst/>
                <a:latin typeface="Söhne"/>
              </a:rPr>
              <a:t>1960</a:t>
            </a:r>
            <a:r>
              <a:rPr lang="zh-TW" altLang="en-US" b="0" i="0" dirty="0">
                <a:effectLst/>
                <a:latin typeface="Söhne"/>
              </a:rPr>
              <a:t>至</a:t>
            </a:r>
            <a:r>
              <a:rPr lang="en-US" altLang="zh-TW" b="0" i="0" dirty="0">
                <a:effectLst/>
                <a:latin typeface="Söhne"/>
              </a:rPr>
              <a:t>1970</a:t>
            </a:r>
            <a:r>
              <a:rPr lang="zh-TW" altLang="en-US" b="0" i="0" dirty="0">
                <a:effectLst/>
                <a:latin typeface="Söhne"/>
              </a:rPr>
              <a:t>年代使用，允許更複雜的關係圖結構。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關聯式資料庫</a:t>
            </a:r>
            <a:r>
              <a:rPr lang="zh-TW" altLang="en-US" b="0" i="0" dirty="0">
                <a:effectLst/>
                <a:latin typeface="Söhne"/>
              </a:rPr>
              <a:t>：</a:t>
            </a:r>
            <a:r>
              <a:rPr lang="en-US" altLang="zh-TW" b="0" i="0" dirty="0">
                <a:effectLst/>
                <a:latin typeface="Söhne"/>
              </a:rPr>
              <a:t>1970</a:t>
            </a:r>
            <a:r>
              <a:rPr lang="zh-TW" altLang="en-US" b="0" i="0" dirty="0">
                <a:effectLst/>
                <a:latin typeface="Söhne"/>
              </a:rPr>
              <a:t>年代至今，由</a:t>
            </a:r>
            <a:r>
              <a:rPr lang="en-US" altLang="zh-TW" b="0" i="0" dirty="0">
                <a:effectLst/>
                <a:latin typeface="Söhne"/>
              </a:rPr>
              <a:t>E.F. Codd</a:t>
            </a:r>
            <a:r>
              <a:rPr lang="zh-TW" altLang="en-US" b="0" i="0" dirty="0">
                <a:effectLst/>
                <a:latin typeface="Söhne"/>
              </a:rPr>
              <a:t>提出，使用表格結構，成為主流的資料庫模型​ </a:t>
            </a:r>
            <a:r>
              <a:rPr lang="en-US" altLang="zh-TW" b="0" i="0" dirty="0">
                <a:effectLst/>
                <a:latin typeface="Söhne"/>
              </a:rPr>
              <a:t>(</a:t>
            </a:r>
            <a:r>
              <a:rPr lang="en-US" altLang="zh-TW" b="0" i="0" u="none" strike="noStrike" dirty="0" err="1">
                <a:effectLst/>
                <a:latin typeface="Sö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HarperDB</a:t>
            </a:r>
            <a:r>
              <a:rPr lang="en-US" altLang="zh-TW" b="0" i="0" dirty="0">
                <a:effectLst/>
                <a:latin typeface="Söhne"/>
              </a:rPr>
              <a:t>)​</a:t>
            </a:r>
            <a:r>
              <a:rPr lang="zh-TW" altLang="en-US" b="0" i="0" dirty="0">
                <a:effectLst/>
                <a:latin typeface="Söhne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資料檢索</a:t>
            </a:r>
            <a:r>
              <a:rPr lang="zh-TW" altLang="en-US" b="0" i="0" dirty="0">
                <a:effectLst/>
                <a:latin typeface="Söhne"/>
              </a:rPr>
              <a:t>：從手動系統（如卡片索引）到複雜的數位搜尋引擎發展的歷程，談論像</a:t>
            </a:r>
            <a:r>
              <a:rPr lang="en-US" altLang="zh-TW" b="0" i="0" dirty="0">
                <a:effectLst/>
                <a:latin typeface="Söhne"/>
              </a:rPr>
              <a:t>Google</a:t>
            </a:r>
            <a:r>
              <a:rPr lang="zh-TW" altLang="en-US" b="0" i="0" dirty="0">
                <a:effectLst/>
                <a:latin typeface="Söhne"/>
              </a:rPr>
              <a:t>這樣的搜尋引擎是如何通過複雜演算法快速提供相關搜尋結果，從而改革了我們檢索資訊的方式​ 。</a:t>
            </a:r>
            <a:endParaRPr lang="en-US" altLang="zh-TW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zh-CN" altLang="en-US" b="1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索引編制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：一旦網頁被抓取，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Google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會分析網頁上的內容，包括文本、圖片和視頻檔，並將這些資訊存儲在一個大型資料庫中，這就是所謂的</a:t>
            </a:r>
            <a:r>
              <a:rPr lang="en-US" altLang="zh-CN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Google</a:t>
            </a:r>
            <a:r>
              <a:rPr lang="zh-CN" altLang="en-US" b="0" i="0" dirty="0">
                <a:solidFill>
                  <a:srgbClr val="111111"/>
                </a:solidFill>
                <a:effectLst/>
                <a:highlight>
                  <a:srgbClr val="F3F3F3"/>
                </a:highlight>
                <a:latin typeface="-apple-system"/>
              </a:rPr>
              <a:t>索引。</a:t>
            </a:r>
            <a:endParaRPr lang="zh-TW" altLang="en-US" b="0" i="0" dirty="0">
              <a:effectLst/>
              <a:latin typeface="Söhne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54902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磁性儲存</a:t>
            </a:r>
            <a:r>
              <a:rPr lang="zh-TW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：這種技術的出現，使得人們可以快速地找到和存取大量的資料，而不需要手動地去查找紙質的檔案或記錄。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半導體記憶體</a:t>
            </a:r>
            <a:r>
              <a:rPr lang="zh-TW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：這種技術的進步，使得電腦能夠快速地處理大量的資料，從而提高了資料處理和搜尋的效率。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光碟</a:t>
            </a:r>
            <a:r>
              <a:rPr lang="zh-TW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：光碟的出現，使得資料能夠被大量地儲存並且能夠被方便地攜帶和分發，這對於資料的共享和傳播有著重要的影響。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快閃記憶體</a:t>
            </a:r>
            <a:r>
              <a:rPr lang="zh-TW" alt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：快閃記憶體的出現，使得資料能夠被更快速地存取，並且能夠被方便地攜帶和傳輸，這對於移動裝置的資料存取和處理有著重要的影響。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391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從古代的石板到紙質記錄、磁帶、軟碟、硬碟、</a:t>
            </a:r>
            <a:r>
              <a:rPr lang="en-US" altLang="zh-TW" b="0" i="0" dirty="0">
                <a:solidFill>
                  <a:srgbClr val="ECECEC"/>
                </a:solidFill>
                <a:effectLst/>
                <a:latin typeface="Söhne"/>
              </a:rPr>
              <a:t>CD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、</a:t>
            </a:r>
            <a:r>
              <a:rPr lang="en-US" altLang="zh-TW" b="0" i="0" dirty="0">
                <a:solidFill>
                  <a:srgbClr val="ECECEC"/>
                </a:solidFill>
                <a:effectLst/>
                <a:latin typeface="Söhne"/>
              </a:rPr>
              <a:t>DVD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、</a:t>
            </a:r>
            <a:r>
              <a:rPr lang="en-US" altLang="zh-TW" b="0" i="0" dirty="0">
                <a:solidFill>
                  <a:srgbClr val="ECECEC"/>
                </a:solidFill>
                <a:effectLst/>
                <a:latin typeface="Söhne"/>
              </a:rPr>
              <a:t>USB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閃存盤、雲儲存，以及最終的現代搜尋引擎如</a:t>
            </a:r>
            <a:r>
              <a:rPr lang="en-US" altLang="zh-TW" b="0" i="0" dirty="0">
                <a:solidFill>
                  <a:srgbClr val="ECECEC"/>
                </a:solidFill>
                <a:effectLst/>
                <a:latin typeface="Söhne"/>
              </a:rPr>
              <a:t>Google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的發展過程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72574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altLang="zh-TW" b="1" i="0" dirty="0">
                <a:effectLst/>
                <a:latin typeface="Söhne"/>
              </a:rPr>
              <a:t>LLM</a:t>
            </a:r>
            <a:r>
              <a:rPr lang="zh-TW" altLang="en-US" b="1" i="0" dirty="0">
                <a:effectLst/>
                <a:latin typeface="Söhne"/>
              </a:rPr>
              <a:t>的功能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語言理解</a:t>
            </a:r>
            <a:r>
              <a:rPr lang="zh-TW" altLang="en-US" b="0" i="0" dirty="0">
                <a:effectLst/>
                <a:latin typeface="Söhne"/>
              </a:rPr>
              <a:t>：</a:t>
            </a:r>
            <a:r>
              <a:rPr lang="en-US" altLang="zh-TW" b="0" i="0" dirty="0">
                <a:effectLst/>
                <a:latin typeface="Söhne"/>
              </a:rPr>
              <a:t>LLM</a:t>
            </a:r>
            <a:r>
              <a:rPr lang="zh-TW" altLang="en-US" b="0" i="0" dirty="0">
                <a:effectLst/>
                <a:latin typeface="Söhne"/>
              </a:rPr>
              <a:t>可以理解文字的語義和語境，即使是含糊或雙關語。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文字生成</a:t>
            </a:r>
            <a:r>
              <a:rPr lang="zh-TW" altLang="en-US" b="0" i="0" dirty="0">
                <a:effectLst/>
                <a:latin typeface="Söhne"/>
              </a:rPr>
              <a:t>：它們能夠生成連貫的文字，包括文章、故事、代碼甚至詩歌。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語言翻譯</a:t>
            </a:r>
            <a:r>
              <a:rPr lang="zh-TW" altLang="en-US" b="0" i="0" dirty="0">
                <a:effectLst/>
                <a:latin typeface="Söhne"/>
              </a:rPr>
              <a:t>：</a:t>
            </a:r>
            <a:r>
              <a:rPr lang="en-US" altLang="zh-TW" b="0" i="0" dirty="0">
                <a:effectLst/>
                <a:latin typeface="Söhne"/>
              </a:rPr>
              <a:t>LLM</a:t>
            </a:r>
            <a:r>
              <a:rPr lang="zh-TW" altLang="en-US" b="0" i="0" dirty="0">
                <a:effectLst/>
                <a:latin typeface="Söhne"/>
              </a:rPr>
              <a:t>能夠翻譯不同語言間的文字，並保留原文的意義和風格。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問答系統</a:t>
            </a:r>
            <a:r>
              <a:rPr lang="zh-TW" altLang="en-US" b="0" i="0" dirty="0">
                <a:effectLst/>
                <a:latin typeface="Söhne"/>
              </a:rPr>
              <a:t>：可以對用戶的問題進行回答，提供有用和準確的資訊。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摘要創建</a:t>
            </a:r>
            <a:r>
              <a:rPr lang="zh-TW" altLang="en-US" b="0" i="0" dirty="0">
                <a:effectLst/>
                <a:latin typeface="Söhne"/>
              </a:rPr>
              <a:t>：能夠將長篇文字縮短為精練的摘要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0436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 startAt="4"/>
            </a:pPr>
            <a:r>
              <a:rPr lang="en-US" altLang="zh-TW" b="1" i="0" dirty="0">
                <a:effectLst/>
                <a:latin typeface="Söhne"/>
              </a:rPr>
              <a:t>LLM</a:t>
            </a:r>
            <a:r>
              <a:rPr lang="zh-TW" altLang="en-US" b="1" i="0" dirty="0">
                <a:effectLst/>
                <a:latin typeface="Söhne"/>
              </a:rPr>
              <a:t>的應用場景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自動寫作助手</a:t>
            </a:r>
            <a:r>
              <a:rPr lang="zh-TW" altLang="en-US" b="0" i="0" dirty="0">
                <a:effectLst/>
                <a:latin typeface="Söhne"/>
              </a:rPr>
              <a:t>：幫助作者生成內容，提出寫作建議。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對話系統</a:t>
            </a:r>
            <a:r>
              <a:rPr lang="zh-TW" altLang="en-US" b="0" i="0" dirty="0">
                <a:effectLst/>
                <a:latin typeface="Söhne"/>
              </a:rPr>
              <a:t>：在聊天機器人和虛擬助手中進行自然而流暢的對話。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程式碼生成</a:t>
            </a:r>
            <a:r>
              <a:rPr lang="zh-TW" altLang="en-US" b="0" i="0" dirty="0">
                <a:effectLst/>
                <a:latin typeface="Söhne"/>
              </a:rPr>
              <a:t>：輔助開發人員編寫和偵錯程式碼。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教育工具</a:t>
            </a:r>
            <a:r>
              <a:rPr lang="zh-TW" altLang="en-US" b="0" i="0" dirty="0">
                <a:effectLst/>
                <a:latin typeface="Söhne"/>
              </a:rPr>
              <a:t>：作為學習平台，提供定製化的學習材料和練習。</a:t>
            </a:r>
          </a:p>
          <a:p>
            <a:pPr marL="457200" indent="-457200" algn="l">
              <a:buFont typeface="+mj-lt"/>
              <a:buAutoNum type="arabicPeriod" startAt="4"/>
            </a:pPr>
            <a:r>
              <a:rPr lang="en-US" altLang="zh-TW" b="1" i="0" dirty="0">
                <a:effectLst/>
                <a:latin typeface="Söhne"/>
              </a:rPr>
              <a:t>LLM</a:t>
            </a:r>
            <a:r>
              <a:rPr lang="zh-TW" altLang="en-US" b="1" i="0" dirty="0">
                <a:effectLst/>
                <a:latin typeface="Söhne"/>
              </a:rPr>
              <a:t>的挑戰與侷限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倫理和偏見</a:t>
            </a:r>
            <a:r>
              <a:rPr lang="zh-TW" altLang="en-US" b="0" i="0" dirty="0">
                <a:effectLst/>
                <a:latin typeface="Söhne"/>
              </a:rPr>
              <a:t>：訓練數據中的偏見可能會反映在模型的回應中。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隱私問題</a:t>
            </a:r>
            <a:r>
              <a:rPr lang="zh-TW" altLang="en-US" b="0" i="0" dirty="0">
                <a:effectLst/>
                <a:latin typeface="Söhne"/>
              </a:rPr>
              <a:t>：處理敏感數據時，必須確保遵守隱私保護標準。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解釋性</a:t>
            </a:r>
            <a:r>
              <a:rPr lang="zh-TW" altLang="en-US" b="0" i="0" dirty="0">
                <a:effectLst/>
                <a:latin typeface="Söhne"/>
              </a:rPr>
              <a:t>：</a:t>
            </a:r>
            <a:r>
              <a:rPr lang="en-US" altLang="zh-TW" b="0" i="0" dirty="0">
                <a:effectLst/>
                <a:latin typeface="Söhne"/>
              </a:rPr>
              <a:t>LLM</a:t>
            </a:r>
            <a:r>
              <a:rPr lang="zh-TW" altLang="en-US" b="0" i="0" dirty="0">
                <a:effectLst/>
                <a:latin typeface="Söhne"/>
              </a:rPr>
              <a:t>的決策過程可能缺乏透明度，讓人難以理解它們是如何得出特定輸出的。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13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88302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ECECEC"/>
                </a:solidFill>
                <a:effectLst/>
                <a:latin typeface="Söhne"/>
              </a:rPr>
              <a:t>內容創作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自動生成市場營銷內容，如廣告文案、社交媒體帖子和部落格文章。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產生個性化的電子郵件響應和新聞稿。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ECECEC"/>
                </a:solidFill>
                <a:effectLst/>
                <a:latin typeface="Söhne"/>
              </a:rPr>
              <a:t>個性化體驗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為電子商務客戶提供個性化的產品描述和推薦。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在線客服中使用</a:t>
            </a:r>
            <a:r>
              <a:rPr lang="en-US" altLang="zh-TW" b="0" i="0" dirty="0">
                <a:solidFill>
                  <a:srgbClr val="ECECEC"/>
                </a:solidFill>
                <a:effectLst/>
                <a:latin typeface="Söhne"/>
              </a:rPr>
              <a:t>AI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來提供個性化的客戶服務和支援。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ECECEC"/>
                </a:solidFill>
                <a:effectLst/>
                <a:latin typeface="Söhne"/>
              </a:rPr>
              <a:t>數據分析與洞察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利用生成式模型對大數據進行分析，提取趨勢和模式，以支援決策制定。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自動生成報告和視覺化數據，以幫助理解複雜的數據集。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ECECEC"/>
                </a:solidFill>
                <a:effectLst/>
                <a:latin typeface="Söhne"/>
              </a:rPr>
              <a:t>自動化設計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使用</a:t>
            </a:r>
            <a:r>
              <a:rPr lang="en-US" altLang="zh-TW" b="0" i="0" dirty="0">
                <a:solidFill>
                  <a:srgbClr val="ECECEC"/>
                </a:solidFill>
                <a:effectLst/>
                <a:latin typeface="Söhne"/>
              </a:rPr>
              <a:t>AI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來創建和修改產品設計，如時尚設計、建築圖紙或</a:t>
            </a:r>
            <a:r>
              <a:rPr lang="en-US" altLang="zh-TW" b="0" i="0" dirty="0">
                <a:solidFill>
                  <a:srgbClr val="ECECEC"/>
                </a:solidFill>
                <a:effectLst/>
                <a:latin typeface="Söhne"/>
              </a:rPr>
              <a:t>UI/UX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介面。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為用戶提供個性化的設計選項和變體。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ECECEC"/>
                </a:solidFill>
                <a:effectLst/>
                <a:latin typeface="Söhne"/>
              </a:rPr>
              <a:t>模擬與預測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在金融領域，利用生成式模型來模擬市場場景和投資組合管理。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在製造業中模擬新的產品生產流程和供應鏈變動。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ECECEC"/>
                </a:solidFill>
                <a:effectLst/>
                <a:latin typeface="Söhne"/>
              </a:rPr>
              <a:t>程式碼生成和輔助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生成代碼片段來輔助開發過程或自動化簡單的編程任務。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使用</a:t>
            </a:r>
            <a:r>
              <a:rPr lang="en-US" altLang="zh-TW" b="0" i="0" dirty="0">
                <a:solidFill>
                  <a:srgbClr val="ECECEC"/>
                </a:solidFill>
                <a:effectLst/>
                <a:latin typeface="Söhne"/>
              </a:rPr>
              <a:t>AI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來進行代碼審查和錯誤修復建議。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ECECEC"/>
                </a:solidFill>
                <a:effectLst/>
                <a:latin typeface="Söhne"/>
              </a:rPr>
              <a:t>法律和合同自動草擬</a:t>
            </a: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自動生成或修改合同文檔和法律條款，節省法律專業人士的時間。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ECECEC"/>
                </a:solidFill>
                <a:effectLst/>
                <a:latin typeface="Söhne"/>
              </a:rPr>
              <a:t>輔助進行法律研究，快速找到相關的案例和引用。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20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5053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自動化生成個人化廣告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zh-TW" noProof="0" smtClean="0"/>
              <a:pPr/>
              <a:t>24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6945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橢圓​​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1EE05C45-8EB5-41B2-9B41-7B2BD9B7DEEC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8" name="直線接點​​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7D0BD1-4150-488B-822D-FAA2ED87235F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917129-5C2D-48BD-8F9D-5DD9AA52C80B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7" name="直線接點​​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959E9-D711-4141-BC84-15DB177AD95C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橢圓​​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A3C890-8623-4A1C-947B-A864EC59C0DD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8" name="直線接點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E9075-3447-4FD3-8BC9-6412CF8C5B41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F9BBEE5-55F8-45A3-AB6C-9C6112BE0C32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EAE714-2E29-46F3-9C77-12416C9543F5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7B25F-C5C5-4940-9B93-C7969EB742CA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4BDAB7-BD48-40B7-93E5-DE7F01A31190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BDDE7C-E999-47D2-A35D-EE2C20E3497B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cxnSp>
        <p:nvCxnSpPr>
          <p:cNvPr id="8" name="直線接點​​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22E2503-8843-448F-B01E-FCD9BA586A1F}" type="datetime1">
              <a:rPr lang="zh-TW" altLang="en-US" noProof="0" smtClean="0"/>
              <a:t>2024/4/10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cxnSp>
        <p:nvCxnSpPr>
          <p:cNvPr id="7" name="直線接點​​(S)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about:blank" TargetMode="External"/></Relationships>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about:blank" TargetMode="External"/><Relationship Id="rId5" Type="http://schemas.openxmlformats.org/officeDocument/2006/relationships/hyperlink" Target="about:blank" TargetMode="External"/><Relationship Id="rId4" Type="http://schemas.openxmlformats.org/officeDocument/2006/relationships/hyperlink" Target="about:blank" TargetMode="External"/></Relationships>

</file>

<file path=ppt/slides/_rels/slide2.xml.rels><?xml version="1.0" encoding="UTF-8" standalone="yes"?>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zh-TW" altLang="en-US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生成式</a:t>
            </a:r>
            <a:r>
              <a:rPr lang="en-US" altLang="zh-TW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AI</a:t>
            </a:r>
            <a:r>
              <a:rPr lang="zh-TW" altLang="en-US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推播廣告生成策略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algn="r" rtl="0"/>
            <a:r>
              <a:rPr lang="zh-TW" altLang="en-US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李偉銘</a:t>
            </a:r>
            <a:endParaRPr lang="en-US" altLang="zh-TW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1AEF68-F4F8-4074-8B58-E6BE520B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聊天技術的演進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AB5B83-C566-44C1-8995-22D91510A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i="0" dirty="0">
                <a:effectLst/>
                <a:latin typeface="Söhne"/>
              </a:rPr>
              <a:t>專屬系統聊天</a:t>
            </a:r>
          </a:p>
          <a:p>
            <a:pPr marL="358775" indent="1588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Söhne"/>
              </a:rPr>
              <a:t>只為特定應用或組織而設計的聊天系統</a:t>
            </a:r>
          </a:p>
          <a:p>
            <a:pPr marL="358775" indent="1588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Söhne"/>
              </a:rPr>
              <a:t>定製化程度高、與特定業務流程整合、數據隱私和安全性更優</a:t>
            </a:r>
          </a:p>
          <a:p>
            <a:r>
              <a:rPr lang="en-US" altLang="zh-TW" b="1" i="0" dirty="0">
                <a:effectLst/>
                <a:latin typeface="Söhne"/>
              </a:rPr>
              <a:t>Chat Robots</a:t>
            </a:r>
          </a:p>
          <a:p>
            <a:pPr marL="358775" indent="1588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Söhne"/>
              </a:rPr>
              <a:t>基於規則的自動化回應系統</a:t>
            </a:r>
          </a:p>
          <a:p>
            <a:pPr marL="358775" indent="1588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Söhne"/>
              </a:rPr>
              <a:t>常見於客服支援，能夠處理常見問題和請求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30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7B5753-6E74-497A-8351-A937CECA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聊天技術的演進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76C356-9845-41F5-BB69-8234E581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i="0" dirty="0">
                <a:effectLst/>
                <a:latin typeface="Söhne"/>
              </a:rPr>
              <a:t>非專屬系統聊天</a:t>
            </a:r>
          </a:p>
          <a:p>
            <a:pPr marL="358775" indent="1588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Söhne"/>
              </a:rPr>
              <a:t>不侷限於特定應用，可供廣泛使用的聊天系統</a:t>
            </a:r>
          </a:p>
          <a:p>
            <a:pPr marL="358775" indent="1588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Söhne"/>
              </a:rPr>
              <a:t>多樣化的應用情景，較為一般化和可擴展</a:t>
            </a:r>
          </a:p>
          <a:p>
            <a:pPr algn="l"/>
            <a:r>
              <a:rPr lang="en-US" altLang="zh-TW" b="1" i="0" dirty="0">
                <a:effectLst/>
                <a:latin typeface="Söhne"/>
              </a:rPr>
              <a:t>Generative AI</a:t>
            </a:r>
            <a:r>
              <a:rPr lang="zh-TW" altLang="en-US" b="1" i="0" dirty="0">
                <a:effectLst/>
                <a:latin typeface="Söhne"/>
              </a:rPr>
              <a:t>（</a:t>
            </a:r>
            <a:r>
              <a:rPr lang="en-US" altLang="zh-TW" b="1" i="0" dirty="0">
                <a:effectLst/>
                <a:latin typeface="Söhne"/>
              </a:rPr>
              <a:t>EX</a:t>
            </a:r>
            <a:r>
              <a:rPr lang="zh-TW" altLang="en-US" b="1" i="0" dirty="0">
                <a:effectLst/>
                <a:latin typeface="Söhne"/>
              </a:rPr>
              <a:t>：</a:t>
            </a:r>
            <a:r>
              <a:rPr lang="en-US" altLang="zh-TW" b="1" dirty="0" err="1">
                <a:latin typeface="Söhne"/>
              </a:rPr>
              <a:t>chatGPT</a:t>
            </a:r>
            <a:r>
              <a:rPr lang="zh-TW" altLang="en-US" b="1" dirty="0">
                <a:latin typeface="Söhne"/>
              </a:rPr>
              <a:t>、</a:t>
            </a:r>
            <a:r>
              <a:rPr lang="en-US" altLang="zh-TW" b="1" dirty="0">
                <a:latin typeface="Söhne"/>
              </a:rPr>
              <a:t>Copilot</a:t>
            </a:r>
            <a:r>
              <a:rPr lang="zh-TW" altLang="en-US" b="1" i="0" dirty="0">
                <a:effectLst/>
                <a:latin typeface="Söhne"/>
              </a:rPr>
              <a:t>）</a:t>
            </a:r>
            <a:endParaRPr lang="en-US" altLang="zh-TW" b="1" i="0" dirty="0">
              <a:effectLst/>
              <a:latin typeface="Söhne"/>
            </a:endParaRPr>
          </a:p>
          <a:p>
            <a:pPr marL="358775" indent="1588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Söhne"/>
              </a:rPr>
              <a:t>透過機器學習生成回應的人工智慧</a:t>
            </a:r>
          </a:p>
          <a:p>
            <a:pPr marL="358775" indent="1588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Söhne"/>
              </a:rPr>
              <a:t>強能創造新的對話內容，不侷限於事先設定的回應</a:t>
            </a:r>
          </a:p>
        </p:txBody>
      </p:sp>
    </p:spTree>
    <p:extLst>
      <p:ext uri="{BB962C8B-B14F-4D97-AF65-F5344CB8AC3E}">
        <p14:creationId xmlns:p14="http://schemas.microsoft.com/office/powerpoint/2010/main" val="209744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E1B0A-54E9-499C-9D30-7FAE52A3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大型語言模型（</a:t>
            </a:r>
            <a:r>
              <a:rPr lang="en-US" altLang="zh-TW" dirty="0"/>
              <a:t>LLM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075575-0700-4AFE-85E7-9C33547E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構造</a:t>
            </a:r>
            <a:r>
              <a:rPr lang="zh-TW" altLang="en-US" b="0" i="0" dirty="0">
                <a:effectLst/>
                <a:latin typeface="Söhne"/>
              </a:rPr>
              <a:t>：它們通常基於神經網絡，特別是深度學習的變體，如變換器（</a:t>
            </a:r>
            <a:r>
              <a:rPr lang="en-US" altLang="zh-TW" b="0" i="0" dirty="0">
                <a:effectLst/>
                <a:latin typeface="Söhne"/>
              </a:rPr>
              <a:t>Transformer</a:t>
            </a:r>
            <a:r>
              <a:rPr lang="zh-TW" altLang="en-US" b="0" i="0" dirty="0">
                <a:effectLst/>
                <a:latin typeface="Söhne"/>
              </a:rPr>
              <a:t>）架構。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訓練過程</a:t>
            </a:r>
            <a:r>
              <a:rPr lang="zh-TW" altLang="en-US" b="0" i="0" dirty="0">
                <a:effectLst/>
                <a:latin typeface="Söhne"/>
              </a:rPr>
              <a:t>：這些模型通過大量的文字數據學習語言模式和結構，這些文字來自於書籍、文章、網站等。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zh-TW" b="1" i="0" dirty="0">
                <a:effectLst/>
                <a:latin typeface="Söhne"/>
              </a:rPr>
              <a:t>LLM</a:t>
            </a:r>
            <a:r>
              <a:rPr lang="zh-TW" altLang="en-US" b="1" i="0" dirty="0">
                <a:effectLst/>
                <a:latin typeface="Söhne"/>
              </a:rPr>
              <a:t>的功能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語言理解：</a:t>
            </a:r>
            <a:r>
              <a:rPr lang="zh-TW" altLang="en-US" b="0" i="0" dirty="0">
                <a:effectLst/>
                <a:latin typeface="Söhne"/>
              </a:rPr>
              <a:t>理解文字的語義</a:t>
            </a:r>
            <a:endParaRPr lang="en-US" altLang="zh-TW" b="1" i="0" dirty="0">
              <a:effectLst/>
              <a:latin typeface="Söhne"/>
            </a:endParaRP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文字生成：</a:t>
            </a:r>
            <a:r>
              <a:rPr lang="zh-TW" altLang="en-US" b="0" i="0" dirty="0">
                <a:effectLst/>
                <a:latin typeface="Söhne"/>
              </a:rPr>
              <a:t>生成連貫的文字</a:t>
            </a:r>
            <a:endParaRPr lang="en-US" altLang="zh-TW" b="1" i="0" dirty="0">
              <a:effectLst/>
              <a:latin typeface="Söhne"/>
            </a:endParaRP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語言翻譯：</a:t>
            </a:r>
            <a:r>
              <a:rPr lang="zh-TW" altLang="en-US" b="0" i="0" dirty="0">
                <a:effectLst/>
                <a:latin typeface="Söhne"/>
              </a:rPr>
              <a:t>翻譯不同語言</a:t>
            </a:r>
            <a:endParaRPr lang="en-US" altLang="zh-TW" b="1" i="0" dirty="0">
              <a:effectLst/>
              <a:latin typeface="Söhne"/>
            </a:endParaRP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問答系統：</a:t>
            </a:r>
            <a:r>
              <a:rPr lang="zh-TW" altLang="en-US" b="0" i="0" dirty="0">
                <a:effectLst/>
                <a:latin typeface="Söhne"/>
              </a:rPr>
              <a:t>對用戶的問題進行回答</a:t>
            </a:r>
            <a:endParaRPr lang="en-US" altLang="zh-TW" b="1" i="0" dirty="0">
              <a:effectLst/>
              <a:latin typeface="Söhne"/>
            </a:endParaRP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摘要</a:t>
            </a:r>
            <a:r>
              <a:rPr lang="zh-TW" altLang="en-US" b="1" i="0">
                <a:effectLst/>
                <a:latin typeface="Söhne"/>
              </a:rPr>
              <a:t>創建：</a:t>
            </a:r>
            <a:r>
              <a:rPr lang="zh-TW" altLang="en-US" b="0" i="0">
                <a:effectLst/>
                <a:latin typeface="Söhne"/>
              </a:rPr>
              <a:t>長篇文字縮短為精練的摘要</a:t>
            </a:r>
            <a:endParaRPr lang="zh-TW" alt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90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35954-D19C-4661-B989-5AC7F095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大型語言模型（</a:t>
            </a:r>
            <a:r>
              <a:rPr lang="en-US" altLang="zh-TW" dirty="0"/>
              <a:t>LLM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324A0-5FE8-448F-B51C-C7A124EF8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 startAt="4"/>
            </a:pPr>
            <a:r>
              <a:rPr lang="en-US" altLang="zh-TW" b="1" i="0" dirty="0">
                <a:effectLst/>
                <a:latin typeface="Söhne"/>
              </a:rPr>
              <a:t>LLM</a:t>
            </a:r>
            <a:r>
              <a:rPr lang="zh-TW" altLang="en-US" b="1" i="0" dirty="0">
                <a:effectLst/>
                <a:latin typeface="Söhne"/>
              </a:rPr>
              <a:t>的應用場景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自動寫作助手</a:t>
            </a:r>
            <a:r>
              <a:rPr lang="zh-TW" altLang="en-US" b="0" i="0" dirty="0">
                <a:effectLst/>
                <a:latin typeface="Söhne"/>
              </a:rPr>
              <a:t>：幫助作者生成內容。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對話系統</a:t>
            </a:r>
            <a:r>
              <a:rPr lang="zh-TW" altLang="en-US" b="0" i="0" dirty="0">
                <a:effectLst/>
                <a:latin typeface="Söhne"/>
              </a:rPr>
              <a:t>：進行自然而流暢的對話。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程式碼生成</a:t>
            </a:r>
            <a:r>
              <a:rPr lang="zh-TW" altLang="en-US" b="0" i="0" dirty="0">
                <a:effectLst/>
                <a:latin typeface="Söhne"/>
              </a:rPr>
              <a:t>：編寫和偵錯程式碼。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教育工具</a:t>
            </a:r>
            <a:r>
              <a:rPr lang="zh-TW" altLang="en-US" b="0" i="0" dirty="0">
                <a:effectLst/>
                <a:latin typeface="Söhne"/>
              </a:rPr>
              <a:t>：定製化的學習材料和練習。</a:t>
            </a:r>
          </a:p>
          <a:p>
            <a:pPr marL="457200" indent="-457200" algn="l">
              <a:buFont typeface="+mj-lt"/>
              <a:buAutoNum type="arabicPeriod" startAt="4"/>
            </a:pPr>
            <a:r>
              <a:rPr lang="en-US" altLang="zh-TW" b="1" i="0" dirty="0">
                <a:effectLst/>
                <a:latin typeface="Söhne"/>
              </a:rPr>
              <a:t>LLM</a:t>
            </a:r>
            <a:r>
              <a:rPr lang="zh-TW" altLang="en-US" b="1" i="0" dirty="0">
                <a:effectLst/>
                <a:latin typeface="Söhne"/>
              </a:rPr>
              <a:t>的挑戰與侷限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倫理和偏見</a:t>
            </a:r>
            <a:r>
              <a:rPr lang="zh-TW" altLang="en-US" b="0" i="0" dirty="0">
                <a:effectLst/>
                <a:latin typeface="Söhne"/>
              </a:rPr>
              <a:t>：訓練數據中的偏見可能會反映在模型的回應中。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隱私問題</a:t>
            </a:r>
            <a:r>
              <a:rPr lang="zh-TW" altLang="en-US" b="0" i="0" dirty="0">
                <a:effectLst/>
                <a:latin typeface="Söhne"/>
              </a:rPr>
              <a:t>：處理敏感數據時，必須確保遵守隱私保護標準。</a:t>
            </a:r>
          </a:p>
          <a:p>
            <a:pPr marL="630936" lvl="1" indent="-457200"/>
            <a:r>
              <a:rPr lang="zh-TW" altLang="en-US" b="1" i="0" dirty="0">
                <a:effectLst/>
                <a:latin typeface="Söhne"/>
              </a:rPr>
              <a:t>解釋性</a:t>
            </a:r>
            <a:r>
              <a:rPr lang="zh-TW" altLang="en-US" b="0" i="0" dirty="0">
                <a:effectLst/>
                <a:latin typeface="Söhne"/>
              </a:rPr>
              <a:t>：</a:t>
            </a:r>
            <a:r>
              <a:rPr lang="en-US" altLang="zh-TW" b="0" i="0" dirty="0">
                <a:effectLst/>
                <a:latin typeface="Söhne"/>
              </a:rPr>
              <a:t>LLM</a:t>
            </a:r>
            <a:r>
              <a:rPr lang="zh-TW" altLang="en-US" b="0" i="0" dirty="0">
                <a:effectLst/>
                <a:latin typeface="Söhne"/>
              </a:rPr>
              <a:t>的決策過程可能缺乏透明度，讓人難以理解它們是如何得出特定輸出的。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240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0871117-257F-484F-A3B9-BBA6C77C5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71" y="273326"/>
            <a:ext cx="11044858" cy="6311348"/>
          </a:xfrm>
        </p:spPr>
      </p:pic>
    </p:spTree>
    <p:extLst>
      <p:ext uri="{BB962C8B-B14F-4D97-AF65-F5344CB8AC3E}">
        <p14:creationId xmlns:p14="http://schemas.microsoft.com/office/powerpoint/2010/main" val="3459753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29E898-F646-4348-AC3D-08A3BBEA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effectLst/>
                <a:latin typeface="Söhne"/>
              </a:rPr>
              <a:t>Generative AI</a:t>
            </a:r>
            <a:r>
              <a:rPr lang="zh-TW" altLang="en-US" b="1" i="0" dirty="0">
                <a:effectLst/>
                <a:latin typeface="Söhne"/>
              </a:rPr>
              <a:t>生成原理 </a:t>
            </a:r>
            <a:r>
              <a:rPr lang="en-US" altLang="zh-TW" b="1" i="0" dirty="0">
                <a:effectLst/>
                <a:latin typeface="Söhne"/>
              </a:rPr>
              <a:t>– </a:t>
            </a:r>
            <a:r>
              <a:rPr lang="zh-TW" altLang="en-US" b="1" i="0" dirty="0">
                <a:effectLst/>
                <a:latin typeface="Söhne"/>
              </a:rPr>
              <a:t>接龍</a:t>
            </a:r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C22FF9C-4EF1-4527-828A-C32517FDD7FF}"/>
              </a:ext>
            </a:extLst>
          </p:cNvPr>
          <p:cNvGrpSpPr/>
          <p:nvPr/>
        </p:nvGrpSpPr>
        <p:grpSpPr>
          <a:xfrm>
            <a:off x="1911365" y="1994568"/>
            <a:ext cx="7945598" cy="5031251"/>
            <a:chOff x="1024128" y="1983811"/>
            <a:chExt cx="7945598" cy="5031251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DEC3AC92-2427-4AE6-A5F5-16878CC351D6}"/>
                </a:ext>
              </a:extLst>
            </p:cNvPr>
            <p:cNvSpPr txBox="1"/>
            <p:nvPr/>
          </p:nvSpPr>
          <p:spPr>
            <a:xfrm>
              <a:off x="1024128" y="2657138"/>
              <a:ext cx="415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台灣最頂尖的科技大學是哪間？台</a:t>
              </a:r>
            </a:p>
          </p:txBody>
        </p:sp>
        <p:sp>
          <p:nvSpPr>
            <p:cNvPr id="4" name="箭號: 向右 3">
              <a:extLst>
                <a:ext uri="{FF2B5EF4-FFF2-40B4-BE49-F238E27FC236}">
                  <a16:creationId xmlns:a16="http://schemas.microsoft.com/office/drawing/2014/main" id="{9EFF72B6-C1CF-48D8-8130-9F47BE5B4481}"/>
                </a:ext>
              </a:extLst>
            </p:cNvPr>
            <p:cNvSpPr/>
            <p:nvPr/>
          </p:nvSpPr>
          <p:spPr>
            <a:xfrm>
              <a:off x="4819426" y="2764715"/>
              <a:ext cx="462579" cy="1183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箭號: 向右 4">
              <a:extLst>
                <a:ext uri="{FF2B5EF4-FFF2-40B4-BE49-F238E27FC236}">
                  <a16:creationId xmlns:a16="http://schemas.microsoft.com/office/drawing/2014/main" id="{83A46B9A-0927-4F02-BD4F-FDDF9AE2C467}"/>
                </a:ext>
              </a:extLst>
            </p:cNvPr>
            <p:cNvSpPr/>
            <p:nvPr/>
          </p:nvSpPr>
          <p:spPr>
            <a:xfrm rot="19800000">
              <a:off x="4818022" y="2472106"/>
              <a:ext cx="462579" cy="1183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6049C0BD-CBFF-4113-A770-9D43B9144F69}"/>
                </a:ext>
              </a:extLst>
            </p:cNvPr>
            <p:cNvSpPr/>
            <p:nvPr/>
          </p:nvSpPr>
          <p:spPr>
            <a:xfrm rot="1800000">
              <a:off x="4819426" y="3075267"/>
              <a:ext cx="462579" cy="1183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94FAD7E-E7CF-4624-AED7-3829942B00D8}"/>
                </a:ext>
              </a:extLst>
            </p:cNvPr>
            <p:cNvSpPr txBox="1"/>
            <p:nvPr/>
          </p:nvSpPr>
          <p:spPr>
            <a:xfrm>
              <a:off x="5324021" y="2657138"/>
              <a:ext cx="362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灣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E0C76E2-A5F3-47CC-86F0-0BF0C66067CB}"/>
                </a:ext>
              </a:extLst>
            </p:cNvPr>
            <p:cNvSpPr txBox="1"/>
            <p:nvPr/>
          </p:nvSpPr>
          <p:spPr>
            <a:xfrm>
              <a:off x="5324021" y="2196943"/>
              <a:ext cx="362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北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B209B1E-20E0-4835-BBD8-4C8B757C9A23}"/>
                </a:ext>
              </a:extLst>
            </p:cNvPr>
            <p:cNvSpPr txBox="1"/>
            <p:nvPr/>
          </p:nvSpPr>
          <p:spPr>
            <a:xfrm>
              <a:off x="5324021" y="3117333"/>
              <a:ext cx="362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中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D8D7E3E-1E67-4EB8-93DF-7840EB683E2C}"/>
                </a:ext>
              </a:extLst>
            </p:cNvPr>
            <p:cNvSpPr txBox="1"/>
            <p:nvPr/>
          </p:nvSpPr>
          <p:spPr>
            <a:xfrm>
              <a:off x="5347229" y="3550227"/>
              <a:ext cx="461665" cy="74227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8E92E905-C419-4220-8E6E-F1C4F666D6B1}"/>
                </a:ext>
              </a:extLst>
            </p:cNvPr>
            <p:cNvSpPr txBox="1"/>
            <p:nvPr/>
          </p:nvSpPr>
          <p:spPr>
            <a:xfrm>
              <a:off x="1024128" y="5443368"/>
              <a:ext cx="415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台灣最頂尖的科技大學是哪間？台灣</a:t>
              </a:r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57EC6AD2-F733-4F03-89AC-DB9100084049}"/>
                </a:ext>
              </a:extLst>
            </p:cNvPr>
            <p:cNvSpPr/>
            <p:nvPr/>
          </p:nvSpPr>
          <p:spPr>
            <a:xfrm>
              <a:off x="4819426" y="5487272"/>
              <a:ext cx="462579" cy="1183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20A7F026-83A7-46B6-8C7B-8AEE1E057947}"/>
                </a:ext>
              </a:extLst>
            </p:cNvPr>
            <p:cNvSpPr/>
            <p:nvPr/>
          </p:nvSpPr>
          <p:spPr>
            <a:xfrm rot="19800000">
              <a:off x="4818022" y="5194663"/>
              <a:ext cx="462579" cy="1183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箭號: 向右 15">
              <a:extLst>
                <a:ext uri="{FF2B5EF4-FFF2-40B4-BE49-F238E27FC236}">
                  <a16:creationId xmlns:a16="http://schemas.microsoft.com/office/drawing/2014/main" id="{9FE252BE-D44D-45AB-A860-97318C1FA6C4}"/>
                </a:ext>
              </a:extLst>
            </p:cNvPr>
            <p:cNvSpPr/>
            <p:nvPr/>
          </p:nvSpPr>
          <p:spPr>
            <a:xfrm rot="1800000">
              <a:off x="4819426" y="5797824"/>
              <a:ext cx="462579" cy="1183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F2A6946-D3BB-4420-9359-0C6A3C4E18DB}"/>
                </a:ext>
              </a:extLst>
            </p:cNvPr>
            <p:cNvSpPr txBox="1"/>
            <p:nvPr/>
          </p:nvSpPr>
          <p:spPr>
            <a:xfrm>
              <a:off x="5324021" y="5379695"/>
              <a:ext cx="362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大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1237116-1590-4EAA-B7A5-114F50D86A34}"/>
                </a:ext>
              </a:extLst>
            </p:cNvPr>
            <p:cNvSpPr txBox="1"/>
            <p:nvPr/>
          </p:nvSpPr>
          <p:spPr>
            <a:xfrm>
              <a:off x="5320556" y="4919500"/>
              <a:ext cx="362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文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047EE79-4723-4C6E-9F80-3BDE16E63A21}"/>
                </a:ext>
              </a:extLst>
            </p:cNvPr>
            <p:cNvSpPr txBox="1"/>
            <p:nvPr/>
          </p:nvSpPr>
          <p:spPr>
            <a:xfrm>
              <a:off x="5324021" y="5839890"/>
              <a:ext cx="362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哥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29B373B3-024E-4E3B-921C-38DACF663E62}"/>
                </a:ext>
              </a:extLst>
            </p:cNvPr>
            <p:cNvSpPr txBox="1"/>
            <p:nvPr/>
          </p:nvSpPr>
          <p:spPr>
            <a:xfrm>
              <a:off x="5347229" y="6272784"/>
              <a:ext cx="461665" cy="74227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dirty="0"/>
                <a:t>…</a:t>
              </a:r>
              <a:endParaRPr lang="zh-TW" altLang="en-US" dirty="0"/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2AA5955F-79DA-42F9-9D1F-367F586D7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4164" y="1983811"/>
              <a:ext cx="2999492" cy="1798476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AFC057B-C308-41FB-B159-385967A2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0234" y="4790868"/>
              <a:ext cx="2999492" cy="1798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4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B9C7E-3F96-28A4-AB1F-27B5CAB8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Prompt engineering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DDA222-D750-A15A-0125-78098C0FB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建議：</a:t>
            </a:r>
            <a:endParaRPr lang="en-US" altLang="zh-TW" dirty="0"/>
          </a:p>
          <a:p>
            <a:r>
              <a:rPr lang="zh-TW" altLang="en-US" dirty="0"/>
              <a:t>（</a:t>
            </a:r>
            <a:r>
              <a:rPr lang="en-US" altLang="zh-TW" dirty="0"/>
              <a:t>1</a:t>
            </a:r>
            <a:r>
              <a:rPr lang="zh-TW" altLang="en-US" dirty="0"/>
              <a:t>）清楚的指示。</a:t>
            </a:r>
            <a:endParaRPr lang="en-US" altLang="zh-TW" dirty="0"/>
          </a:p>
          <a:p>
            <a:r>
              <a:rPr lang="zh-TW" altLang="en-US" dirty="0"/>
              <a:t>（</a:t>
            </a:r>
            <a:r>
              <a:rPr lang="en-US" altLang="zh-TW" dirty="0"/>
              <a:t>2</a:t>
            </a:r>
            <a:r>
              <a:rPr lang="zh-TW" altLang="en-US" dirty="0"/>
              <a:t>）引導思考。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PROMPT</a:t>
            </a:r>
            <a:r>
              <a:rPr lang="zh-TW" altLang="en-US" dirty="0"/>
              <a:t>要素：</a:t>
            </a:r>
            <a:endParaRPr lang="en-US" altLang="zh-TW" dirty="0"/>
          </a:p>
          <a:p>
            <a:r>
              <a:rPr lang="zh-TW" altLang="en-US" dirty="0"/>
              <a:t>（</a:t>
            </a:r>
            <a:r>
              <a:rPr lang="en-US" altLang="zh-TW" dirty="0"/>
              <a:t>1</a:t>
            </a:r>
            <a:r>
              <a:rPr lang="zh-TW" altLang="en-US" dirty="0"/>
              <a:t>）人：要扮演什麼角色</a:t>
            </a:r>
            <a:endParaRPr lang="en-US" altLang="zh-TW" dirty="0"/>
          </a:p>
          <a:p>
            <a:r>
              <a:rPr lang="zh-TW" altLang="en-US" dirty="0"/>
              <a:t>（</a:t>
            </a:r>
            <a:r>
              <a:rPr lang="en-US" altLang="zh-TW" dirty="0"/>
              <a:t>2</a:t>
            </a:r>
            <a:r>
              <a:rPr lang="zh-TW" altLang="en-US" dirty="0"/>
              <a:t>）事：要給予什麼任務</a:t>
            </a:r>
            <a:endParaRPr lang="en-US" altLang="zh-TW" dirty="0"/>
          </a:p>
          <a:p>
            <a:r>
              <a:rPr lang="zh-TW" altLang="en-US" dirty="0"/>
              <a:t>（</a:t>
            </a:r>
            <a:r>
              <a:rPr lang="en-US" altLang="zh-TW" dirty="0"/>
              <a:t>3</a:t>
            </a:r>
            <a:r>
              <a:rPr lang="zh-TW" altLang="en-US" dirty="0"/>
              <a:t>）物：要產出什麼結果</a:t>
            </a:r>
          </a:p>
        </p:txBody>
      </p:sp>
    </p:spTree>
    <p:extLst>
      <p:ext uri="{BB962C8B-B14F-4D97-AF65-F5344CB8AC3E}">
        <p14:creationId xmlns:p14="http://schemas.microsoft.com/office/powerpoint/2010/main" val="2709198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46480-EBE0-6F8B-D656-3FBE3259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Prompts</a:t>
            </a:r>
            <a:r>
              <a:rPr lang="zh-TW" altLang="en-US" dirty="0"/>
              <a:t>範本網站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F627CF-F0E2-BBB2-3F81-158C602E2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AIPRM for ChatGPT</a:t>
            </a:r>
          </a:p>
          <a:p>
            <a:r>
              <a:rPr lang="en-US" altLang="zh-TW" dirty="0">
                <a:hlinkClick r:id="rId2"/>
              </a:rPr>
              <a:t>https://app.aiprm.com/?trk=public_post-text</a:t>
            </a:r>
            <a:endParaRPr lang="en-US" altLang="zh-TW" dirty="0"/>
          </a:p>
          <a:p>
            <a:r>
              <a:rPr lang="en-US" altLang="zh-TW" dirty="0"/>
              <a:t>Awesome ChatGPT Prompts</a:t>
            </a:r>
          </a:p>
          <a:p>
            <a:r>
              <a:rPr lang="en-US" altLang="zh-TW" dirty="0">
                <a:hlinkClick r:id="rId3"/>
              </a:rPr>
              <a:t>https://github.com/f/awesome-chatgpt-prompts</a:t>
            </a:r>
            <a:endParaRPr lang="en-US" altLang="zh-TW" dirty="0"/>
          </a:p>
          <a:p>
            <a:r>
              <a:rPr lang="en-US" altLang="zh-TW" dirty="0" err="1"/>
              <a:t>EasyPrompt</a:t>
            </a:r>
            <a:r>
              <a:rPr lang="en-US" altLang="zh-TW" dirty="0"/>
              <a:t> Library</a:t>
            </a:r>
          </a:p>
          <a:p>
            <a:r>
              <a:rPr lang="en-US" altLang="zh-TW" dirty="0">
                <a:hlinkClick r:id="rId4"/>
              </a:rPr>
              <a:t>https://library.easyprompt.xyz/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620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934CF-649A-4B3B-A0F9-DAD6FCEA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effectLst/>
                <a:latin typeface="Söhne"/>
              </a:rPr>
              <a:t>Generative AI</a:t>
            </a:r>
            <a:r>
              <a:rPr lang="zh-TW" altLang="en-US" b="1" i="0" dirty="0">
                <a:effectLst/>
                <a:latin typeface="Söhne"/>
              </a:rPr>
              <a:t>生活應用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5CC7B-A73C-49B0-978E-18CEF97F6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114800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內容創作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生成式</a:t>
            </a:r>
            <a:r>
              <a:rPr lang="en-US" altLang="zh-TW" b="0" i="0" dirty="0">
                <a:effectLst/>
                <a:latin typeface="Söhne"/>
              </a:rPr>
              <a:t>AI</a:t>
            </a:r>
            <a:r>
              <a:rPr lang="zh-TW" altLang="en-US" b="0" i="0" dirty="0">
                <a:effectLst/>
                <a:latin typeface="Söhne"/>
              </a:rPr>
              <a:t>可以撰寫文章、創作音樂、繪製圖像，甚至製作影片。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虛擬助手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智能虛擬助手能夠透過生成式</a:t>
            </a:r>
            <a:r>
              <a:rPr lang="en-US" altLang="zh-TW" b="0" i="0" dirty="0">
                <a:effectLst/>
                <a:latin typeface="Söhne"/>
              </a:rPr>
              <a:t>AI</a:t>
            </a:r>
            <a:r>
              <a:rPr lang="zh-TW" altLang="en-US" b="0" i="0" dirty="0">
                <a:effectLst/>
                <a:latin typeface="Söhne"/>
              </a:rPr>
              <a:t>來提供更自然的對話回應，安排行程、回答問題或進行小型任務。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語言翻譯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高級的生成式</a:t>
            </a:r>
            <a:r>
              <a:rPr lang="en-US" altLang="zh-TW" b="0" i="0" dirty="0">
                <a:effectLst/>
                <a:latin typeface="Söhne"/>
              </a:rPr>
              <a:t>AI</a:t>
            </a:r>
            <a:r>
              <a:rPr lang="zh-TW" altLang="en-US" b="0" i="0" dirty="0">
                <a:effectLst/>
                <a:latin typeface="Söhne"/>
              </a:rPr>
              <a:t>模型可以進行即時的語言翻譯和即時字幕。</a:t>
            </a:r>
            <a:endParaRPr lang="en-US" altLang="zh-TW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68482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9318A-1D48-4125-A38F-33484FD1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生活應用範例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968C18-6DD5-475B-9192-78C249B89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音樂：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https://www.aiva.ai/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https://soundful.com/</a:t>
            </a:r>
            <a:endParaRPr lang="en-US" altLang="zh-TW" dirty="0"/>
          </a:p>
          <a:p>
            <a:r>
              <a:rPr lang="zh-TW" altLang="en-US" dirty="0"/>
              <a:t>圖片：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https://openai.com/dall-e-3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https://www.midjourney.com/home</a:t>
            </a:r>
            <a:endParaRPr lang="en-US" altLang="zh-TW" dirty="0"/>
          </a:p>
          <a:p>
            <a:r>
              <a:rPr lang="zh-TW" altLang="en-US" dirty="0"/>
              <a:t>範例：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https://www.youtube.com/@LofiGirl/videos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5416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319D6A-2B57-49AA-BB83-00CD35F5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「找資料」的歷史演進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9F4185-0A30-4490-992F-BDAA58250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檔案時代</a:t>
            </a:r>
            <a:r>
              <a:rPr lang="zh-TW" altLang="en-US" b="0" i="0" dirty="0">
                <a:effectLst/>
                <a:latin typeface="Söhne"/>
              </a:rPr>
              <a:t>：紙本、石頭。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資料庫演進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階層式資料庫</a:t>
            </a:r>
            <a:r>
              <a:rPr lang="zh-TW" altLang="en-US" b="0" i="0" dirty="0">
                <a:effectLst/>
                <a:latin typeface="Söhne"/>
              </a:rPr>
              <a:t>：於</a:t>
            </a:r>
            <a:r>
              <a:rPr lang="en-US" altLang="zh-TW" b="0" i="0" dirty="0">
                <a:effectLst/>
                <a:latin typeface="Söhne"/>
              </a:rPr>
              <a:t>1950</a:t>
            </a:r>
            <a:r>
              <a:rPr lang="zh-TW" altLang="en-US" b="0" i="0" dirty="0">
                <a:effectLst/>
                <a:latin typeface="Söhne"/>
              </a:rPr>
              <a:t>至</a:t>
            </a:r>
            <a:r>
              <a:rPr lang="en-US" altLang="zh-TW" b="0" i="0" dirty="0">
                <a:effectLst/>
                <a:latin typeface="Söhne"/>
              </a:rPr>
              <a:t>1960</a:t>
            </a:r>
            <a:r>
              <a:rPr lang="zh-TW" altLang="en-US" b="0" i="0" dirty="0">
                <a:effectLst/>
                <a:latin typeface="Söhne"/>
              </a:rPr>
              <a:t>年代出現，基於樹狀結構。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網狀式資料庫</a:t>
            </a:r>
            <a:r>
              <a:rPr lang="zh-TW" altLang="en-US" b="0" i="0" dirty="0">
                <a:effectLst/>
                <a:latin typeface="Söhne"/>
              </a:rPr>
              <a:t>：</a:t>
            </a:r>
            <a:r>
              <a:rPr lang="en-US" altLang="zh-TW" b="0" i="0" dirty="0">
                <a:effectLst/>
                <a:latin typeface="Söhne"/>
              </a:rPr>
              <a:t>1960</a:t>
            </a:r>
            <a:r>
              <a:rPr lang="zh-TW" altLang="en-US" b="0" i="0" dirty="0">
                <a:effectLst/>
                <a:latin typeface="Söhne"/>
              </a:rPr>
              <a:t>至</a:t>
            </a:r>
            <a:r>
              <a:rPr lang="en-US" altLang="zh-TW" b="0" i="0" dirty="0">
                <a:effectLst/>
                <a:latin typeface="Söhne"/>
              </a:rPr>
              <a:t>1970</a:t>
            </a:r>
            <a:r>
              <a:rPr lang="zh-TW" altLang="en-US" b="0" i="0" dirty="0">
                <a:effectLst/>
                <a:latin typeface="Söhne"/>
              </a:rPr>
              <a:t>年代使用，允許更複雜的關係圖結構。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關聯式資料庫</a:t>
            </a:r>
            <a:r>
              <a:rPr lang="zh-TW" altLang="en-US" b="0" i="0" dirty="0">
                <a:effectLst/>
                <a:latin typeface="Söhne"/>
              </a:rPr>
              <a:t>：</a:t>
            </a:r>
            <a:r>
              <a:rPr lang="en-US" altLang="zh-TW" b="0" i="0" dirty="0">
                <a:effectLst/>
                <a:latin typeface="Söhne"/>
              </a:rPr>
              <a:t>1970</a:t>
            </a:r>
            <a:r>
              <a:rPr lang="zh-TW" altLang="en-US" b="0" i="0" dirty="0">
                <a:effectLst/>
                <a:latin typeface="Söhne"/>
              </a:rPr>
              <a:t>年代至今，由</a:t>
            </a:r>
            <a:r>
              <a:rPr lang="en-US" altLang="zh-TW" b="0" i="0" dirty="0">
                <a:effectLst/>
                <a:latin typeface="Söhne"/>
              </a:rPr>
              <a:t>E.F. Codd</a:t>
            </a:r>
            <a:r>
              <a:rPr lang="zh-TW" altLang="en-US" b="0" i="0" dirty="0">
                <a:effectLst/>
                <a:latin typeface="Söhne"/>
              </a:rPr>
              <a:t>提出，使用表格結構，成為主流的資料庫模型​ </a:t>
            </a:r>
            <a:r>
              <a:rPr lang="en-US" altLang="zh-TW" b="0" i="0" dirty="0">
                <a:effectLst/>
                <a:latin typeface="Söhne"/>
              </a:rPr>
              <a:t>(</a:t>
            </a:r>
            <a:r>
              <a:rPr lang="en-US" altLang="zh-TW" b="0" i="0" u="none" strike="noStrike" dirty="0">
                <a:effectLst/>
                <a:latin typeface="Söh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MSDB</a:t>
            </a:r>
            <a:r>
              <a:rPr lang="en-US" altLang="zh-TW" b="0" i="0" dirty="0">
                <a:effectLst/>
                <a:latin typeface="Söhne"/>
              </a:rPr>
              <a:t>)​</a:t>
            </a:r>
            <a:r>
              <a:rPr lang="zh-TW" altLang="en-US" b="0" i="0" dirty="0">
                <a:effectLst/>
                <a:latin typeface="Söhne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資料檢索</a:t>
            </a:r>
            <a:r>
              <a:rPr lang="zh-TW" altLang="en-US" b="0" i="0" dirty="0">
                <a:effectLst/>
                <a:latin typeface="Söhne"/>
              </a:rPr>
              <a:t>：從手動系統（如卡片索引）到複雜的數位搜尋引擎發展的歷程，談論像</a:t>
            </a:r>
            <a:r>
              <a:rPr lang="en-US" altLang="zh-TW" b="0" i="0" dirty="0">
                <a:effectLst/>
                <a:latin typeface="Söhne"/>
              </a:rPr>
              <a:t>Google</a:t>
            </a:r>
            <a:r>
              <a:rPr lang="zh-TW" altLang="en-US" b="0" i="0" dirty="0">
                <a:effectLst/>
                <a:latin typeface="Söhne"/>
              </a:rPr>
              <a:t>這樣的搜尋引擎是如何通過複雜演算法快速提供相關搜尋結果，從而改革了我們檢索資訊的方式​ 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33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196DA-4B6C-4666-A51D-FBDA4F5C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effectLst/>
                <a:latin typeface="Söhne"/>
              </a:rPr>
              <a:t>Generative AI</a:t>
            </a:r>
            <a:r>
              <a:rPr lang="zh-TW" altLang="en-US" b="1" i="0" dirty="0">
                <a:effectLst/>
                <a:latin typeface="Söhne"/>
              </a:rPr>
              <a:t>商務應用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2EFC93-6274-47CC-AB39-744515822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內容創作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自動生成市場營銷內容，如廣告文案、社交媒體帖子和部落格文章。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個性化體驗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為電子商務客戶提供個性化的產品描述和推薦。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數據分析與洞察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利用生成式模型對大數據進行分析，提取趨勢和模式，以支援決策制定。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自動生成報告和視覺化數據，以幫助理解複雜的數據集。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6203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6699B5-1D78-51BF-2FB8-D984AFA3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 dirty="0">
                <a:effectLst/>
                <a:latin typeface="Söhne"/>
              </a:rPr>
              <a:t>Generative AI</a:t>
            </a:r>
            <a:r>
              <a:rPr lang="zh-TW" altLang="en-US" b="1" i="0" dirty="0">
                <a:effectLst/>
                <a:latin typeface="Söhne"/>
              </a:rPr>
              <a:t>商務應用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917311-BA13-D4D5-0AEE-75B0C9F0A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 startAt="4"/>
            </a:pPr>
            <a:r>
              <a:rPr lang="zh-TW" altLang="en-US" b="1" i="0" dirty="0">
                <a:effectLst/>
                <a:latin typeface="Söhne"/>
              </a:rPr>
              <a:t>模擬與預測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在金融領域，利用生成式模型來模擬市場場景和投資組合管理。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在製造業中模擬新的產品生產流程和供應鏈變動。</a:t>
            </a:r>
          </a:p>
          <a:p>
            <a:pPr marL="457200" indent="-457200" algn="l">
              <a:buFont typeface="+mj-lt"/>
              <a:buAutoNum type="arabicPeriod" startAt="4"/>
            </a:pPr>
            <a:r>
              <a:rPr lang="zh-TW" altLang="en-US" b="1" i="0" dirty="0">
                <a:effectLst/>
                <a:latin typeface="Söhne"/>
              </a:rPr>
              <a:t>程式碼生成和輔助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生成代碼片段來輔助開發過程或自動化簡單的編程任務。</a:t>
            </a:r>
          </a:p>
          <a:p>
            <a:pPr marL="457200" indent="-457200" algn="l">
              <a:buFont typeface="+mj-lt"/>
              <a:buAutoNum type="arabicPeriod" startAt="4"/>
            </a:pPr>
            <a:r>
              <a:rPr lang="zh-TW" altLang="en-US" b="1" i="0" dirty="0">
                <a:effectLst/>
                <a:latin typeface="Söhne"/>
              </a:rPr>
              <a:t>法律和合同自動草擬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自動生成或修改合同文檔和法律條款，節省法律專業人士的時間。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4294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7203A-3A03-4310-82A6-AE1D3F39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商務應用範例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AEAD46-64B1-485D-9EED-A0167D6A9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https://www.youtube.com/watch?v=S7xTBa93TX8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8280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CA1CEC-3569-4EFA-AEB1-F1FD6BB0D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傳統廣告產生方式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99EFDA22-8E13-485E-9DD9-FCB851D61A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8923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01E37-2331-772F-AEAE-2C89EF3B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Generator-GPA</a:t>
            </a:r>
            <a:r>
              <a:rPr lang="zh-TW" altLang="en-US" dirty="0"/>
              <a:t>生成廣告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E4F16EE-8550-AA04-B91A-B060A9492AF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076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FC2E08-3E90-43AE-8541-CA05417D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生成網頁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C75EDA-8634-40E9-8BC5-F66C1D7A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傳統撰寫網頁使用：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HTML + CSS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不會</a:t>
            </a:r>
            <a:r>
              <a:rPr lang="en-US" altLang="zh-TW" dirty="0"/>
              <a:t>HTML + CSS</a:t>
            </a:r>
            <a:r>
              <a:rPr lang="zh-TW" altLang="en-US" dirty="0"/>
              <a:t>的人怎麼辦？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Python + Streamlit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DA33B5-11BA-5652-E62A-1791417F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717" y="2617324"/>
            <a:ext cx="3452159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2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47FB3B-4CAE-4220-B6C1-7C92ADAC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Streamlit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305053-764A-4935-A121-5EE570E02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87680"/>
          </a:xfrm>
        </p:spPr>
        <p:txBody>
          <a:bodyPr/>
          <a:lstStyle/>
          <a:p>
            <a:r>
              <a:rPr lang="en-US" altLang="zh-TW" dirty="0"/>
              <a:t>https://streamlit.io/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D9B86B-34C4-4FBB-BEE8-6C55D15D3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773680"/>
            <a:ext cx="7650480" cy="372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22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7237D-8554-E9EF-20C0-787F7CD3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Documentation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C717B2-AD97-DFF6-F7B3-86A0A2BB1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509" y="2084832"/>
            <a:ext cx="8170620" cy="402272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ED3377-13E3-DC79-3A08-0AEB5611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317" y="5764553"/>
            <a:ext cx="4551981" cy="10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17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923EB7-76CB-4B7C-8532-05A57F92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申請</a:t>
            </a:r>
            <a:r>
              <a:rPr lang="en-US" altLang="zh-TW" dirty="0"/>
              <a:t>OPENAI API KEY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2041B6D-1A3B-4DFC-ACD5-3198550C0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896" y="2286000"/>
            <a:ext cx="8874346" cy="4022725"/>
          </a:xfrm>
        </p:spPr>
      </p:pic>
    </p:spTree>
    <p:extLst>
      <p:ext uri="{BB962C8B-B14F-4D97-AF65-F5344CB8AC3E}">
        <p14:creationId xmlns:p14="http://schemas.microsoft.com/office/powerpoint/2010/main" val="1569504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3A459B-CABC-42B1-960F-97FF031E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申請</a:t>
            </a:r>
            <a:r>
              <a:rPr lang="en-US" altLang="zh-TW" dirty="0"/>
              <a:t>OPENAI API KEY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CD7CA0D-8532-46B3-B45D-C6E5F32FC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328" y="2286000"/>
            <a:ext cx="9095482" cy="4022725"/>
          </a:xfrm>
        </p:spPr>
      </p:pic>
    </p:spTree>
    <p:extLst>
      <p:ext uri="{BB962C8B-B14F-4D97-AF65-F5344CB8AC3E}">
        <p14:creationId xmlns:p14="http://schemas.microsoft.com/office/powerpoint/2010/main" val="376346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47AD16-D9F7-C404-D6B0-8141382C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階層式資料庫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C1F5C6-50D7-C85F-E2EA-E7B36185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dirty="0"/>
              <a:t>用樹形結構描述實體及其之間關係的數據模型。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dirty="0"/>
              <a:t>此類型的優點是資料結構類似金字塔</a:t>
            </a:r>
            <a:r>
              <a:rPr lang="en-US" altLang="zh-TW" dirty="0"/>
              <a:t>, </a:t>
            </a:r>
            <a:r>
              <a:rPr lang="zh-TW" altLang="en-US" dirty="0"/>
              <a:t>對於在同一類型中不同階層資料的描述非常簡單且清楚。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缺點在於當資料的關係變得複雜時</a:t>
            </a:r>
            <a:r>
              <a:rPr lang="en-US" altLang="zh-TW" dirty="0"/>
              <a:t>, </a:t>
            </a:r>
            <a:r>
              <a:rPr lang="zh-TW" altLang="en-US" dirty="0"/>
              <a:t>會造成管理及維護的不便。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85738C-13AC-C3F5-20A8-C9032615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33" y="3967353"/>
            <a:ext cx="7325734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6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324915-96D5-4D9E-8805-527B03A4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申請</a:t>
            </a:r>
            <a:r>
              <a:rPr lang="en-US" altLang="zh-TW" dirty="0"/>
              <a:t>OPENAI API KEY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AD907D9-A12C-4590-94CF-C34B58B72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969" y="2286000"/>
            <a:ext cx="8832199" cy="4022725"/>
          </a:xfrm>
        </p:spPr>
      </p:pic>
    </p:spTree>
    <p:extLst>
      <p:ext uri="{BB962C8B-B14F-4D97-AF65-F5344CB8AC3E}">
        <p14:creationId xmlns:p14="http://schemas.microsoft.com/office/powerpoint/2010/main" val="2520466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D0604F-AE6A-4B55-A101-B85A9445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申請</a:t>
            </a:r>
            <a:r>
              <a:rPr lang="en-US" altLang="zh-TW" dirty="0"/>
              <a:t>OPENAI API KEY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0FF0A81-8C00-4833-AD52-3A03A49CD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894" y="2286000"/>
            <a:ext cx="7606349" cy="4022725"/>
          </a:xfr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1A3185-BE79-4160-A4D6-7406FBE0BAEF}"/>
              </a:ext>
            </a:extLst>
          </p:cNvPr>
          <p:cNvSpPr/>
          <p:nvPr/>
        </p:nvSpPr>
        <p:spPr>
          <a:xfrm>
            <a:off x="2080894" y="3324113"/>
            <a:ext cx="1264734" cy="2043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777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1A7C5-2ACF-4ECC-AB8C-CB0CC8A5E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申請</a:t>
            </a:r>
            <a:r>
              <a:rPr lang="en-US" altLang="zh-TW" dirty="0"/>
              <a:t>OPENAI API KEY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E819290-7500-41FD-B36A-82351D14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127" y="2286000"/>
            <a:ext cx="7787883" cy="4022725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1BB1DF-4C70-71E6-20CD-D0D24099482A}"/>
              </a:ext>
            </a:extLst>
          </p:cNvPr>
          <p:cNvSpPr/>
          <p:nvPr/>
        </p:nvSpPr>
        <p:spPr>
          <a:xfrm>
            <a:off x="7979485" y="5437356"/>
            <a:ext cx="3369833" cy="87136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Roboto" panose="02000000000000000000" pitchFamily="2" charset="0"/>
                <a:cs typeface="Roboto" panose="02000000000000000000" pitchFamily="2" charset="0"/>
              </a:rPr>
              <a:t>記得存好</a:t>
            </a:r>
            <a:r>
              <a:rPr lang="en-US" altLang="zh-TW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KEY</a:t>
            </a:r>
            <a:r>
              <a:rPr lang="zh-TW" altLang="en-US" dirty="0">
                <a:latin typeface="Roboto" panose="02000000000000000000" pitchFamily="2" charset="0"/>
                <a:cs typeface="Roboto" panose="02000000000000000000" pitchFamily="2" charset="0"/>
              </a:rPr>
              <a:t>，關閉彈跳視窗後就無法看到完整的</a:t>
            </a:r>
            <a:r>
              <a:rPr lang="en-US" altLang="zh-TW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KEY</a:t>
            </a:r>
            <a:endParaRPr lang="zh-TW" altLang="en-US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23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45A24-C15D-4A44-BC29-43CB38C4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確認</a:t>
            </a:r>
            <a:r>
              <a:rPr lang="en-US" altLang="zh-TW" dirty="0"/>
              <a:t>API KEY</a:t>
            </a:r>
            <a:r>
              <a:rPr lang="zh-TW" altLang="en-US" dirty="0"/>
              <a:t>餘額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EB364A-A53B-46E0-BD71-64C7994FB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r>
              <a:rPr lang="en-US" altLang="zh-TW" dirty="0"/>
              <a:t>https://platform.openai.com/usage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A48C2F-9F85-42CB-8AC7-32E4B4C1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627839"/>
            <a:ext cx="10133704" cy="4032147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817EB94B-42EC-4C2C-92AE-E08626A180D7}"/>
              </a:ext>
            </a:extLst>
          </p:cNvPr>
          <p:cNvSpPr/>
          <p:nvPr/>
        </p:nvSpPr>
        <p:spPr>
          <a:xfrm>
            <a:off x="8304904" y="3517751"/>
            <a:ext cx="2862968" cy="314223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DE32A40-A3C4-4643-8D29-867A957BBD4E}"/>
              </a:ext>
            </a:extLst>
          </p:cNvPr>
          <p:cNvSpPr/>
          <p:nvPr/>
        </p:nvSpPr>
        <p:spPr>
          <a:xfrm>
            <a:off x="1024128" y="4206240"/>
            <a:ext cx="1407100" cy="2796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852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923EB-8D4C-4213-8E70-995233BD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Pycharm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321B81-7549-45CD-A57E-6BF53D282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567" y="2286000"/>
            <a:ext cx="8677004" cy="4022725"/>
          </a:xfrm>
        </p:spPr>
      </p:pic>
    </p:spTree>
    <p:extLst>
      <p:ext uri="{BB962C8B-B14F-4D97-AF65-F5344CB8AC3E}">
        <p14:creationId xmlns:p14="http://schemas.microsoft.com/office/powerpoint/2010/main" val="1927563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709D4-BA63-4CCA-8796-ACBD3D32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python</a:t>
            </a:r>
            <a:r>
              <a:rPr lang="zh-TW" altLang="en-US" dirty="0"/>
              <a:t>測試</a:t>
            </a:r>
            <a:r>
              <a:rPr lang="en-US" altLang="zh-TW" dirty="0"/>
              <a:t>API KEY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DF199E3-6DEC-41A1-9C0F-A46457EB7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187" y="2084832"/>
            <a:ext cx="4173953" cy="4538173"/>
          </a:xfrm>
        </p:spPr>
      </p:pic>
    </p:spTree>
    <p:extLst>
      <p:ext uri="{BB962C8B-B14F-4D97-AF65-F5344CB8AC3E}">
        <p14:creationId xmlns:p14="http://schemas.microsoft.com/office/powerpoint/2010/main" val="3614668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F0A67-8AA6-4153-8EBC-9E92F578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下堂課的應用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F799BE-FF0A-46D1-9F34-B196AFAE0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442" y="2286000"/>
            <a:ext cx="9613253" cy="4022725"/>
          </a:xfrm>
        </p:spPr>
      </p:pic>
    </p:spTree>
    <p:extLst>
      <p:ext uri="{BB962C8B-B14F-4D97-AF65-F5344CB8AC3E}">
        <p14:creationId xmlns:p14="http://schemas.microsoft.com/office/powerpoint/2010/main" val="3162520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696FBC-392E-69A5-BAA5-04CBAB71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網狀式資料庫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EF7B9F-434F-1041-661A-693405585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dirty="0"/>
              <a:t>網狀式資料庫其實就是階層式資料庫的擴充。</a:t>
            </a:r>
            <a:endParaRPr lang="en-US" altLang="zh-TW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dirty="0"/>
              <a:t>將每筆記錄想像成一個節點</a:t>
            </a:r>
            <a:r>
              <a:rPr lang="en-US" altLang="zh-TW" dirty="0"/>
              <a:t>, </a:t>
            </a:r>
            <a:r>
              <a:rPr lang="zh-TW" altLang="en-US" dirty="0"/>
              <a:t>節點與節點間可以建立關聯</a:t>
            </a:r>
            <a:r>
              <a:rPr lang="en-US" altLang="zh-TW" dirty="0"/>
              <a:t>(</a:t>
            </a:r>
            <a:r>
              <a:rPr lang="zh-TW" altLang="en-US" dirty="0"/>
              <a:t>也就是建立記錄和記錄間的關聯</a:t>
            </a:r>
            <a:r>
              <a:rPr lang="en-US" altLang="zh-TW" dirty="0"/>
              <a:t>), </a:t>
            </a:r>
            <a:r>
              <a:rPr lang="zh-TW" altLang="en-US" dirty="0"/>
              <a:t>形成一個複雜的網狀架構。</a:t>
            </a:r>
            <a:endParaRPr lang="en-US" altLang="zh-TW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dirty="0"/>
              <a:t>優點是避免了階層式資料庫中資料重複的問題</a:t>
            </a:r>
            <a:r>
              <a:rPr lang="en-US" altLang="zh-TW" dirty="0"/>
              <a:t>, </a:t>
            </a:r>
            <a:r>
              <a:rPr lang="zh-TW" altLang="en-US" dirty="0"/>
              <a:t>缺點是關聯比較複雜</a:t>
            </a:r>
            <a:r>
              <a:rPr lang="en-US" altLang="zh-TW" dirty="0"/>
              <a:t>, </a:t>
            </a:r>
            <a:r>
              <a:rPr lang="zh-TW" altLang="en-US" dirty="0"/>
              <a:t>尤其當資料庫的內容愈來愈多時</a:t>
            </a:r>
            <a:r>
              <a:rPr lang="en-US" altLang="zh-TW" dirty="0"/>
              <a:t>, </a:t>
            </a:r>
            <a:r>
              <a:rPr lang="zh-TW" altLang="en-US" dirty="0"/>
              <a:t>要維護之間的關聯性就會變得非常複雜。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C92E49-AF9A-B11F-CC45-6B14836AF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05" y="4297680"/>
            <a:ext cx="8530389" cy="23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8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5BDFB-6E4B-60AF-6B8F-EDEBBC96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關聯式資料庫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A716EC-173D-0D4F-DE71-72DAC60DC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dirty="0"/>
              <a:t>關聯式資料庫是以</a:t>
            </a:r>
            <a:r>
              <a:rPr lang="en-US" altLang="zh-TW" dirty="0"/>
              <a:t>2 </a:t>
            </a:r>
            <a:r>
              <a:rPr lang="zh-TW" altLang="en-US" dirty="0"/>
              <a:t>維的矩陣來儲存資料。</a:t>
            </a:r>
            <a:endParaRPr lang="en-US" altLang="zh-TW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dirty="0"/>
              <a:t>儲存在欄、列裡的資料必會有所「關聯」，</a:t>
            </a:r>
            <a:r>
              <a:rPr lang="en-US" altLang="zh-TW" dirty="0"/>
              <a:t> </a:t>
            </a:r>
            <a:r>
              <a:rPr lang="zh-TW" altLang="en-US" dirty="0"/>
              <a:t>所以這種儲存資料的方式才會稱為關聯式資料庫。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46A618-38AA-4A95-C2E2-EE13D3E2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3429000"/>
            <a:ext cx="4781550" cy="31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4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A8EFD2-25A7-43A6-B980-488AC297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「找資料」的歷史演進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F4FBC3-9308-48B3-8C3D-DB8ED1323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技術進步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：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磁性儲存</a:t>
            </a:r>
            <a:r>
              <a:rPr kumimoji="0" lang="zh-TW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：包括鼓形儲存、磁帶和硬碟驅動器​ 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半導體記憶體</a:t>
            </a:r>
            <a:r>
              <a:rPr kumimoji="0" lang="zh-TW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：如</a:t>
            </a:r>
            <a:r>
              <a:rPr kumimoji="0" lang="en-US" altLang="zh-TW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RAM</a:t>
            </a:r>
            <a:r>
              <a:rPr kumimoji="0" lang="zh-TW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晶片，大幅提高了資料存取的速度和容量。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光碟</a:t>
            </a:r>
            <a:r>
              <a:rPr kumimoji="0" lang="zh-TW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：例如</a:t>
            </a:r>
            <a:r>
              <a:rPr kumimoji="0" lang="en-US" altLang="zh-TW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CD</a:t>
            </a:r>
            <a:r>
              <a:rPr kumimoji="0" lang="zh-TW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和</a:t>
            </a:r>
            <a:r>
              <a:rPr kumimoji="0" lang="en-US" altLang="zh-TW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DVD</a:t>
            </a:r>
            <a:r>
              <a:rPr kumimoji="0" lang="zh-TW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，利用光來編碼和解碼資訊進行資料儲存。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CADE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快閃記憶體</a:t>
            </a:r>
            <a:r>
              <a:rPr kumimoji="0" lang="zh-TW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：提供沒有移動部件的耐用和便攜式存儲方案，有助於資料的流動性。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zh-TW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現代發展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：討論現代資料庫技術的發展，例如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NoSQL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öhne"/>
                <a:ea typeface="Microsoft JhengHei UI" panose="020B0604030504040204" pitchFamily="34" charset="-120"/>
                <a:cs typeface="+mn-cs"/>
              </a:rPr>
              <a:t>資料庫用於處理大量分佈式數據，以及雲儲存的興起，其中數據儲存在通常由第三方託管的虛擬化池中，使得資料可以從任何有網路連接的地點存取。</a:t>
            </a:r>
          </a:p>
        </p:txBody>
      </p:sp>
    </p:spTree>
    <p:extLst>
      <p:ext uri="{BB962C8B-B14F-4D97-AF65-F5344CB8AC3E}">
        <p14:creationId xmlns:p14="http://schemas.microsoft.com/office/powerpoint/2010/main" val="331464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D61B394-DFE1-4410-B362-19AFF301B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5801" y="531743"/>
            <a:ext cx="10140398" cy="5794514"/>
          </a:xfrm>
        </p:spPr>
      </p:pic>
    </p:spTree>
    <p:extLst>
      <p:ext uri="{BB962C8B-B14F-4D97-AF65-F5344CB8AC3E}">
        <p14:creationId xmlns:p14="http://schemas.microsoft.com/office/powerpoint/2010/main" val="318140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D4AEB-BBE7-41CC-B604-E4FD51E5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資料檢索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8A10A6-BCA4-4D9E-B5B9-652C03D0A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手動檢索時代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在電子計算機出現之前，資料檢索是完全手動進行的。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最早的檢索系統包括圖書館的卡片目錄系統、檔案櫃、索引卡和參考書目。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機械化檢索時代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US" altLang="zh-TW" b="0" i="0" dirty="0">
                <a:effectLst/>
                <a:latin typeface="Söhne"/>
              </a:rPr>
              <a:t>20</a:t>
            </a:r>
            <a:r>
              <a:rPr lang="zh-TW" altLang="en-US" b="0" i="0" dirty="0">
                <a:effectLst/>
                <a:latin typeface="Söhne"/>
              </a:rPr>
              <a:t>世紀初，隨著機械化辦公設備的引入，例如打字機和影印機，資料檢索開始實現半自動化。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電子資料檢索時代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US" altLang="zh-TW" b="0" i="0" dirty="0">
                <a:effectLst/>
                <a:latin typeface="Söhne"/>
              </a:rPr>
              <a:t>1945</a:t>
            </a:r>
            <a:r>
              <a:rPr lang="zh-TW" altLang="en-US" b="0" i="0" dirty="0">
                <a:effectLst/>
                <a:latin typeface="Söhne"/>
              </a:rPr>
              <a:t>年，凡納瓦</a:t>
            </a:r>
            <a:r>
              <a:rPr lang="en-US" altLang="zh-TW" b="0" i="0" dirty="0">
                <a:effectLst/>
                <a:latin typeface="Söhne"/>
              </a:rPr>
              <a:t>·</a:t>
            </a:r>
            <a:r>
              <a:rPr lang="zh-TW" altLang="en-US" b="0" i="0" dirty="0">
                <a:effectLst/>
                <a:latin typeface="Söhne"/>
              </a:rPr>
              <a:t>布什（</a:t>
            </a:r>
            <a:r>
              <a:rPr lang="en-US" altLang="zh-TW" b="0" i="0" dirty="0" err="1">
                <a:effectLst/>
                <a:latin typeface="Söhne"/>
              </a:rPr>
              <a:t>Vannevar</a:t>
            </a:r>
            <a:r>
              <a:rPr lang="en-US" altLang="zh-TW" b="0" i="0" dirty="0">
                <a:effectLst/>
                <a:latin typeface="Söhne"/>
              </a:rPr>
              <a:t> Bush</a:t>
            </a:r>
            <a:r>
              <a:rPr lang="zh-TW" altLang="en-US" b="0" i="0" dirty="0">
                <a:effectLst/>
                <a:latin typeface="Söhne"/>
              </a:rPr>
              <a:t>）提出了名為“</a:t>
            </a:r>
            <a:r>
              <a:rPr lang="en-US" altLang="zh-TW" b="0" i="0" dirty="0" err="1">
                <a:effectLst/>
                <a:latin typeface="Söhne"/>
              </a:rPr>
              <a:t>Memex</a:t>
            </a:r>
            <a:r>
              <a:rPr lang="en-US" altLang="zh-TW" b="0" i="0" dirty="0">
                <a:effectLst/>
                <a:latin typeface="Söhne"/>
              </a:rPr>
              <a:t>”</a:t>
            </a:r>
            <a:r>
              <a:rPr lang="zh-TW" altLang="en-US" b="0" i="0" dirty="0">
                <a:effectLst/>
                <a:latin typeface="Söhne"/>
              </a:rPr>
              <a:t>的概念，這是一種假想的機器，它被認為是電腦歷史上資料檢索系統的雛形。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US" altLang="zh-TW" b="0" i="0" dirty="0">
                <a:effectLst/>
                <a:latin typeface="Söhne"/>
              </a:rPr>
              <a:t>1950</a:t>
            </a:r>
            <a:r>
              <a:rPr lang="zh-TW" altLang="en-US" b="0" i="0" dirty="0">
                <a:effectLst/>
                <a:latin typeface="Söhne"/>
              </a:rPr>
              <a:t>年代，隨著電子計算機的出現，開始出現基於打孔卡片的檢索系統。</a:t>
            </a:r>
          </a:p>
          <a:p>
            <a:pPr algn="l">
              <a:buFont typeface="+mj-lt"/>
              <a:buAutoNum type="arabicPeriod"/>
            </a:pPr>
            <a:r>
              <a:rPr lang="zh-TW" altLang="en-US" b="1" i="0" dirty="0">
                <a:effectLst/>
                <a:latin typeface="Söhne"/>
              </a:rPr>
              <a:t>線上資料庫和檢索系統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en-US" altLang="zh-TW" b="0" i="0" dirty="0">
                <a:effectLst/>
                <a:latin typeface="Söhne"/>
              </a:rPr>
              <a:t>1960</a:t>
            </a:r>
            <a:r>
              <a:rPr lang="zh-TW" altLang="en-US" b="0" i="0" dirty="0">
                <a:effectLst/>
                <a:latin typeface="Söhne"/>
              </a:rPr>
              <a:t>年代，出現了第一個線上資料檢索系統，使得資料庫可以通過遠端終端機直接存取。</a:t>
            </a:r>
          </a:p>
          <a:p>
            <a:pPr marL="742950" lvl="1" indent="-285750" algn="l">
              <a:buFont typeface="Wingdings" panose="05000000000000000000" pitchFamily="2" charset="2"/>
              <a:buChar char="ü"/>
            </a:pPr>
            <a:r>
              <a:rPr lang="zh-TW" altLang="en-US" b="0" i="0" dirty="0">
                <a:effectLst/>
                <a:latin typeface="Söhne"/>
              </a:rPr>
              <a:t>隨後的幾十年中，學術資料庫（如</a:t>
            </a:r>
            <a:r>
              <a:rPr lang="en-US" altLang="zh-TW" b="0" i="0" dirty="0">
                <a:effectLst/>
                <a:latin typeface="Söhne"/>
              </a:rPr>
              <a:t>Medline</a:t>
            </a:r>
            <a:r>
              <a:rPr lang="zh-TW" altLang="en-US" b="0" i="0" dirty="0">
                <a:effectLst/>
                <a:latin typeface="Söhne"/>
              </a:rPr>
              <a:t>）和商業資料庫（如</a:t>
            </a:r>
            <a:r>
              <a:rPr lang="en-US" altLang="zh-TW" b="0" i="0" dirty="0">
                <a:effectLst/>
                <a:latin typeface="Söhne"/>
              </a:rPr>
              <a:t>LexisNexis</a:t>
            </a:r>
            <a:r>
              <a:rPr lang="zh-TW" altLang="en-US" b="0" i="0" dirty="0">
                <a:effectLst/>
                <a:latin typeface="Söhne"/>
              </a:rPr>
              <a:t>）提供了大規模的、可檢索的資料集。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31FA78-6CA3-473F-8B51-16925787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365" y="4558281"/>
            <a:ext cx="2052835" cy="9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3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E5A546-DB32-4961-A95E-9D0571FF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資料檢索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AE12CB-650E-46F2-B43D-C85367286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328160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+mj-lt"/>
              <a:buAutoNum type="arabicPeriod" startAt="5"/>
            </a:pPr>
            <a:r>
              <a:rPr lang="zh-TW" altLang="en-US" b="1" i="0" dirty="0">
                <a:effectLst/>
                <a:latin typeface="Söhne"/>
              </a:rPr>
              <a:t>全文檢索與搜尋引擎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altLang="zh-TW" b="0" i="0" dirty="0">
                <a:effectLst/>
                <a:latin typeface="Söhne"/>
              </a:rPr>
              <a:t>1990</a:t>
            </a:r>
            <a:r>
              <a:rPr lang="zh-TW" altLang="en-US" b="0" i="0" dirty="0">
                <a:effectLst/>
                <a:latin typeface="Söhne"/>
              </a:rPr>
              <a:t>年代，隨著網際網路的普及，全文檢索變得可行，這使得用戶可以在大量的文檔中搜尋特定的文字或短語。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zh-TW" altLang="en-US" b="0" i="0" dirty="0">
                <a:effectLst/>
                <a:latin typeface="Söhne"/>
              </a:rPr>
              <a:t>搜尋引擎（如</a:t>
            </a:r>
            <a:r>
              <a:rPr lang="en-US" altLang="zh-TW" b="0" i="0" dirty="0">
                <a:effectLst/>
                <a:latin typeface="Söhne"/>
              </a:rPr>
              <a:t>Google</a:t>
            </a:r>
            <a:r>
              <a:rPr lang="zh-TW" altLang="en-US" b="0" i="0" dirty="0">
                <a:effectLst/>
                <a:latin typeface="Söhne"/>
              </a:rPr>
              <a:t>）的發展徹底改變了資料檢索的面貌。它們使用複雜的演算法來索引網路上的資訊，並提供與用戶查詢相關的結果。</a:t>
            </a:r>
          </a:p>
          <a:p>
            <a:pPr marL="457200" indent="-457200" algn="l">
              <a:buFont typeface="+mj-lt"/>
              <a:buAutoNum type="arabicPeriod" startAt="5"/>
            </a:pPr>
            <a:r>
              <a:rPr lang="zh-TW" altLang="en-US" b="1" i="0" dirty="0">
                <a:effectLst/>
                <a:latin typeface="Söhne"/>
              </a:rPr>
              <a:t>語義檢索與個性化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latin typeface="Söhne"/>
              </a:rPr>
              <a:t>最新的檢索技術開始理解查詢的語境和意圖，並提供個性化結果。</a:t>
            </a:r>
          </a:p>
          <a:p>
            <a:pPr marL="800100" lvl="1" indent="-342900">
              <a:buFont typeface="+mj-lt"/>
              <a:buAutoNum type="arabicPeriod"/>
            </a:pPr>
            <a:r>
              <a:rPr lang="zh-TW" altLang="en-US" dirty="0">
                <a:latin typeface="Söhne"/>
              </a:rPr>
              <a:t>使用機器學習和人工智慧，現代搜尋引擎能夠預測用戶的需求，提供更為精準的檢索結果。</a:t>
            </a:r>
          </a:p>
          <a:p>
            <a:pPr marL="457200" indent="-457200" algn="l">
              <a:buFont typeface="+mj-lt"/>
              <a:buAutoNum type="arabicPeriod" startAt="5"/>
            </a:pPr>
            <a:r>
              <a:rPr lang="zh-TW" altLang="en-US" b="1" i="0" dirty="0">
                <a:effectLst/>
                <a:latin typeface="Söhne"/>
              </a:rPr>
              <a:t>多媒體與跨語言檢索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zh-TW" altLang="en-US" b="0" i="0" dirty="0">
                <a:effectLst/>
                <a:latin typeface="Söhne"/>
              </a:rPr>
              <a:t>隨著多媒體內容的增長，資料檢索不僅限於文字，還擴展到圖像、視頻和聲音。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zh-TW" altLang="en-US" b="0" i="0" dirty="0">
                <a:effectLst/>
                <a:latin typeface="Söhne"/>
              </a:rPr>
              <a:t>跨語言檢索技術允許用戶跨越語言障礙搜尋和存取資訊。</a:t>
            </a:r>
          </a:p>
          <a:p>
            <a:pPr marL="457200" indent="-457200" algn="l">
              <a:buFont typeface="+mj-lt"/>
              <a:buAutoNum type="arabicPeriod" startAt="5"/>
            </a:pPr>
            <a:r>
              <a:rPr lang="zh-TW" altLang="en-US" b="1" i="0" dirty="0">
                <a:effectLst/>
                <a:latin typeface="Söhne"/>
              </a:rPr>
              <a:t>社交檢索與大數據</a:t>
            </a:r>
            <a:r>
              <a:rPr lang="zh-TW" altLang="en-US" b="0" i="0" dirty="0">
                <a:effectLst/>
                <a:latin typeface="Söhne"/>
              </a:rPr>
              <a:t>：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zh-TW" altLang="en-US" b="0" i="0" dirty="0">
                <a:effectLst/>
                <a:latin typeface="Söhne"/>
              </a:rPr>
              <a:t>社交媒體和大數據的興起對資料檢索帶來新的挑戰和機會，檢索系統現在需要能夠處理和分析非結構化的大量數據。</a:t>
            </a:r>
          </a:p>
          <a:p>
            <a:pPr marL="457200" indent="-457200">
              <a:buFont typeface="+mj-lt"/>
              <a:buAutoNum type="arabicPeriod" startAt="5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7389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整體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87_TF22378848.potx" id="{35EE906A-EDD5-472E-B143-3EAC3EA7BF62}" vid="{597AE59B-CAF2-4F45-90E8-B121C6FDD94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整體設計</Template>
  <TotalTime>0</TotalTime>
  <Words>2558</Words>
  <Application>Microsoft Office PowerPoint</Application>
  <PresentationFormat>寬螢幕</PresentationFormat>
  <Paragraphs>242</Paragraphs>
  <Slides>36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-apple-system</vt:lpstr>
      <vt:lpstr>Microsoft JhengHei UI</vt:lpstr>
      <vt:lpstr>Söhne</vt:lpstr>
      <vt:lpstr>微軟正黑體</vt:lpstr>
      <vt:lpstr>Arial</vt:lpstr>
      <vt:lpstr>Roboto</vt:lpstr>
      <vt:lpstr>Tw Cen MT</vt:lpstr>
      <vt:lpstr>Wingdings</vt:lpstr>
      <vt:lpstr>Wingdings 3</vt:lpstr>
      <vt:lpstr>整體</vt:lpstr>
      <vt:lpstr>生成式AI推播廣告生成策略</vt:lpstr>
      <vt:lpstr>「找資料」的歷史演進</vt:lpstr>
      <vt:lpstr>階層式資料庫</vt:lpstr>
      <vt:lpstr>網狀式資料庫</vt:lpstr>
      <vt:lpstr>關聯式資料庫</vt:lpstr>
      <vt:lpstr>「找資料」的歷史演進</vt:lpstr>
      <vt:lpstr>PowerPoint 簡報</vt:lpstr>
      <vt:lpstr>資料檢索</vt:lpstr>
      <vt:lpstr>資料檢索</vt:lpstr>
      <vt:lpstr>聊天技術的演進</vt:lpstr>
      <vt:lpstr>聊天技術的演進</vt:lpstr>
      <vt:lpstr>大型語言模型（LLM）</vt:lpstr>
      <vt:lpstr>大型語言模型（LLM）</vt:lpstr>
      <vt:lpstr>PowerPoint 簡報</vt:lpstr>
      <vt:lpstr>Generative AI生成原理 – 接龍</vt:lpstr>
      <vt:lpstr>Prompt engineering</vt:lpstr>
      <vt:lpstr>Prompts範本網站</vt:lpstr>
      <vt:lpstr>Generative AI生活應用</vt:lpstr>
      <vt:lpstr>生活應用範例</vt:lpstr>
      <vt:lpstr>Generative AI商務應用</vt:lpstr>
      <vt:lpstr>Generative AI商務應用</vt:lpstr>
      <vt:lpstr>商務應用範例</vt:lpstr>
      <vt:lpstr>傳統廣告產生方式</vt:lpstr>
      <vt:lpstr>使用Generator-GPA生成廣告</vt:lpstr>
      <vt:lpstr>Python生成網頁</vt:lpstr>
      <vt:lpstr>Streamlit</vt:lpstr>
      <vt:lpstr>Documentation</vt:lpstr>
      <vt:lpstr>申請OPENAI API KEY</vt:lpstr>
      <vt:lpstr>申請OPENAI API KEY</vt:lpstr>
      <vt:lpstr>申請OPENAI API KEY</vt:lpstr>
      <vt:lpstr>申請OPENAI API KEY</vt:lpstr>
      <vt:lpstr>申請OPENAI API KEY</vt:lpstr>
      <vt:lpstr>確認API KEY餘額</vt:lpstr>
      <vt:lpstr>Pycharm</vt:lpstr>
      <vt:lpstr>用python測試API KEY</vt:lpstr>
      <vt:lpstr>下堂課的應用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 Lorem Ipsum</dc:title>
  <dc:creator/>
  <cp:lastModifiedBy/>
  <cp:revision>2</cp:revision>
  <dcterms:created xsi:type="dcterms:W3CDTF">2024-03-03T15:17:40Z</dcterms:created>
  <dcterms:modified xsi:type="dcterms:W3CDTF">2024-04-10T02:11:36Z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